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Lst>
  <p:sldSz cy="5143500" cx="9144000"/>
  <p:notesSz cx="6858000" cy="9144000"/>
  <p:embeddedFontLst>
    <p:embeddedFont>
      <p:font typeface="Roboto"/>
      <p:regular r:id="rId45"/>
      <p:bold r:id="rId46"/>
      <p:italic r:id="rId47"/>
      <p:boldItalic r:id="rId48"/>
    </p:embeddedFont>
    <p:embeddedFont>
      <p:font typeface="Roboto Mono"/>
      <p:regular r:id="rId49"/>
      <p:bold r:id="rId50"/>
      <p:italic r:id="rId51"/>
      <p:boldItalic r:id="rId5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Author clrIdx="0" id="0" initials="" lastIdx="3" name="Joseph Remy"/>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F1ECE63E-0AE2-4BE4-B568-BE3746FDBBAD}">
  <a:tblStyle styleId="{F1ECE63E-0AE2-4BE4-B568-BE3746FDBBAD}"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font" Target="fonts/Roboto-bold.fntdata"/><Relationship Id="rId45" Type="http://schemas.openxmlformats.org/officeDocument/2006/relationships/font" Target="fonts/Roboto-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font" Target="fonts/Roboto-boldItalic.fntdata"/><Relationship Id="rId47" Type="http://schemas.openxmlformats.org/officeDocument/2006/relationships/font" Target="fonts/Roboto-italic.fntdata"/><Relationship Id="rId49" Type="http://schemas.openxmlformats.org/officeDocument/2006/relationships/font" Target="fonts/RobotoMono-regular.fntdata"/><Relationship Id="rId5" Type="http://schemas.openxmlformats.org/officeDocument/2006/relationships/commentAuthors" Target="commentAuthors.xml"/><Relationship Id="rId6" Type="http://schemas.openxmlformats.org/officeDocument/2006/relationships/slideMaster" Target="slideMasters/slideMaster1.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font" Target="fonts/RobotoMono-italic.fntdata"/><Relationship Id="rId50" Type="http://schemas.openxmlformats.org/officeDocument/2006/relationships/font" Target="fonts/RobotoMono-bold.fntdata"/><Relationship Id="rId52" Type="http://schemas.openxmlformats.org/officeDocument/2006/relationships/font" Target="fonts/RobotoMono-boldItalic.fntdata"/><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1" dt="2019-04-24T17:47:52.868">
    <p:pos x="6000" y="0"/>
    <p:text>Thank clients. Advertise website to learn more. Include link to system.</p:text>
  </p:cm>
  <p:cm authorId="0" idx="2" dt="2019-04-24T17:46:58.454">
    <p:pos x="6000" y="0"/>
    <p:text>Advertise poster session</p:text>
  </p:cm>
  <p:cm authorId="0" idx="3" dt="2019-04-24T17:47:52.868">
    <p:pos x="6000" y="0"/>
    <p:text>Animated scrolldown on team website?</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 name="Shape 50"/>
        <p:cNvGrpSpPr/>
        <p:nvPr/>
      </p:nvGrpSpPr>
      <p:grpSpPr>
        <a:xfrm>
          <a:off x="0" y="0"/>
          <a:ext cx="0" cy="0"/>
          <a:chOff x="0" y="0"/>
          <a:chExt cx="0" cy="0"/>
        </a:xfrm>
      </p:grpSpPr>
      <p:sp>
        <p:nvSpPr>
          <p:cNvPr id="51" name="Google Shape;51;g46be5334eb_0_2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46be5334eb_0_2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[Colton]</a:t>
            </a:r>
            <a:endParaRPr/>
          </a:p>
          <a:p>
            <a:pPr indent="0" lvl="0" marL="0" rtl="0" algn="l">
              <a:spcBef>
                <a:spcPts val="0"/>
              </a:spcBef>
              <a:spcAft>
                <a:spcPts val="0"/>
              </a:spcAft>
              <a:buNone/>
            </a:pPr>
            <a:r>
              <a:rPr lang="en"/>
              <a:t>15 seconds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Questions for presentation:</a:t>
            </a:r>
            <a:endParaRPr/>
          </a:p>
          <a:p>
            <a:pPr indent="-298450" lvl="0" marL="457200" rtl="0" algn="l">
              <a:spcBef>
                <a:spcPts val="0"/>
              </a:spcBef>
              <a:spcAft>
                <a:spcPts val="0"/>
              </a:spcAft>
              <a:buSzPts val="1100"/>
              <a:buAutoNum type="arabicParenR"/>
            </a:pPr>
            <a:r>
              <a:rPr lang="en"/>
              <a:t>Gantt chart, show to end of project or is current fine? Or have another with a much bigger view of project with just milestones, then</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0" name="Shape 210"/>
        <p:cNvGrpSpPr/>
        <p:nvPr/>
      </p:nvGrpSpPr>
      <p:grpSpPr>
        <a:xfrm>
          <a:off x="0" y="0"/>
          <a:ext cx="0" cy="0"/>
          <a:chOff x="0" y="0"/>
          <a:chExt cx="0" cy="0"/>
        </a:xfrm>
      </p:grpSpPr>
      <p:sp>
        <p:nvSpPr>
          <p:cNvPr id="211" name="Google Shape;211;g4f8d0b6bcb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4f8d0b6bcb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[Joseph]</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To cater to our different user groups, we have split the site map into two domains: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Top = public</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Bottom = registered users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Views from different apps and libs (color coded)</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Connections in between are based on user interfaces and URL configs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The four boxes above red → public views</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Works for both the anonymous and registered users</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General use (home, about) and public project searching and viewing</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Below the red line →  our client and federal agencies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In blue is the documentation app which has symbolic links to every page you see here that has documentation</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Next to that is the notification center, which has automatic reminders for active projects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Lastly, in orange and green, is the project management system, which handles creating, tracking, and modifying projects</a:t>
            </a:r>
            <a:endParaRPr>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7" name="Shape 217"/>
        <p:cNvGrpSpPr/>
        <p:nvPr/>
      </p:nvGrpSpPr>
      <p:grpSpPr>
        <a:xfrm>
          <a:off x="0" y="0"/>
          <a:ext cx="0" cy="0"/>
          <a:chOff x="0" y="0"/>
          <a:chExt cx="0" cy="0"/>
        </a:xfrm>
      </p:grpSpPr>
      <p:sp>
        <p:nvSpPr>
          <p:cNvPr id="218" name="Google Shape;218;g512a2c6b62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512a2c6b62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3" name="Shape 223"/>
        <p:cNvGrpSpPr/>
        <p:nvPr/>
      </p:nvGrpSpPr>
      <p:grpSpPr>
        <a:xfrm>
          <a:off x="0" y="0"/>
          <a:ext cx="0" cy="0"/>
          <a:chOff x="0" y="0"/>
          <a:chExt cx="0" cy="0"/>
        </a:xfrm>
      </p:grpSpPr>
      <p:sp>
        <p:nvSpPr>
          <p:cNvPr id="224" name="Google Shape;224;g4fef510b2c_3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4fef510b2c_3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[Jasque]</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This takes us to the homepage of our website, which will centralize the functionality of the various tools the CPCESU previously used to manage projects into one, holistic website/product</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as viewed by a public user. We only have access to basic information on the CPCESU and a list of public information regarding the projects they are currently doing.</a:t>
            </a:r>
            <a:endParaRPr>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0" name="Shape 230"/>
        <p:cNvGrpSpPr/>
        <p:nvPr/>
      </p:nvGrpSpPr>
      <p:grpSpPr>
        <a:xfrm>
          <a:off x="0" y="0"/>
          <a:ext cx="0" cy="0"/>
          <a:chOff x="0" y="0"/>
          <a:chExt cx="0" cy="0"/>
        </a:xfrm>
      </p:grpSpPr>
      <p:sp>
        <p:nvSpPr>
          <p:cNvPr id="231" name="Google Shape;231;g58cd041bd9_1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58cd041bd9_1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[Jasque]</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This takes us to the homepage of our website, which will centralize the functionality of the various tools the CPCESU previously used to manage projects into one, holistic website/product</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as viewed by a public user. We only have access to basic information on the CPCESU and a list of public information regarding the projects they are currently doing.</a:t>
            </a:r>
            <a:endParaRPr>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7" name="Shape 237"/>
        <p:cNvGrpSpPr/>
        <p:nvPr/>
      </p:nvGrpSpPr>
      <p:grpSpPr>
        <a:xfrm>
          <a:off x="0" y="0"/>
          <a:ext cx="0" cy="0"/>
          <a:chOff x="0" y="0"/>
          <a:chExt cx="0" cy="0"/>
        </a:xfrm>
      </p:grpSpPr>
      <p:sp>
        <p:nvSpPr>
          <p:cNvPr id="238" name="Google Shape;238;g56c9047d9b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56c9047d9b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[Jasque]</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This takes us to the homepage of our website, which will centralize the functionality of the various tools the CPCESU previously used to manage projects into one, holistic website/product</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as viewed by a public user. We only have access to basic information on the CPCESU and a list of public information regarding the projects they are currently doing.</a:t>
            </a:r>
            <a:endParaRPr>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4" name="Shape 244"/>
        <p:cNvGrpSpPr/>
        <p:nvPr/>
      </p:nvGrpSpPr>
      <p:grpSpPr>
        <a:xfrm>
          <a:off x="0" y="0"/>
          <a:ext cx="0" cy="0"/>
          <a:chOff x="0" y="0"/>
          <a:chExt cx="0" cy="0"/>
        </a:xfrm>
      </p:grpSpPr>
      <p:sp>
        <p:nvSpPr>
          <p:cNvPr id="245" name="Google Shape;245;g56c9047d9b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56c9047d9b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[Jasque]</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This takes us to the homepage of our website, which will centralize the functionality of the various tools the CPCESU previously used to manage projects into one, holistic website/product</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as viewed by a public user. We only have access to basic information on the CPCESU and a list of public information regarding the projects they are currently doing.</a:t>
            </a:r>
            <a:endParaRPr>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1" name="Shape 251"/>
        <p:cNvGrpSpPr/>
        <p:nvPr/>
      </p:nvGrpSpPr>
      <p:grpSpPr>
        <a:xfrm>
          <a:off x="0" y="0"/>
          <a:ext cx="0" cy="0"/>
          <a:chOff x="0" y="0"/>
          <a:chExt cx="0" cy="0"/>
        </a:xfrm>
      </p:grpSpPr>
      <p:sp>
        <p:nvSpPr>
          <p:cNvPr id="252" name="Google Shape;252;g4fef510b2c_3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4fef510b2c_3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[Jasque]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When logged in, all of the functions of the website opens up to us. We are currently looking at the main dashboard of a user allowing them to track and search through projects [descibe what the searching can do]</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When we click on edit for any project</a:t>
            </a:r>
            <a:endParaRPr>
              <a:solidFill>
                <a:schemeClr val="dk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8" name="Shape 258"/>
        <p:cNvGrpSpPr/>
        <p:nvPr/>
      </p:nvGrpSpPr>
      <p:grpSpPr>
        <a:xfrm>
          <a:off x="0" y="0"/>
          <a:ext cx="0" cy="0"/>
          <a:chOff x="0" y="0"/>
          <a:chExt cx="0" cy="0"/>
        </a:xfrm>
      </p:grpSpPr>
      <p:sp>
        <p:nvSpPr>
          <p:cNvPr id="259" name="Google Shape;259;g4fef510b2c_3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4fef510b2c_3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[Jasque]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We get taken into it’s details page, which allows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Decreased clicks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This makes it significantly easier to modify a project</a:t>
            </a:r>
            <a:endParaRPr>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5" name="Shape 265"/>
        <p:cNvGrpSpPr/>
        <p:nvPr/>
      </p:nvGrpSpPr>
      <p:grpSpPr>
        <a:xfrm>
          <a:off x="0" y="0"/>
          <a:ext cx="0" cy="0"/>
          <a:chOff x="0" y="0"/>
          <a:chExt cx="0" cy="0"/>
        </a:xfrm>
      </p:grpSpPr>
      <p:sp>
        <p:nvSpPr>
          <p:cNvPr id="266" name="Google Shape;266;g57d481e4af_1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57d481e4af_1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[Jasque]</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Since access to the system is consolidated into one application</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Which is the primary reason why our client approached us with this project, as they lose millions of dollars each year not being able to easily modify projects with new budgets amounts as conditions change with the project. Whereas previous it took edits looking through and editing files in 4 separate applications, we’ve tied this into one consolidated application that’s only 4 clicks away from editing that data.</a:t>
            </a:r>
            <a:endParaRPr>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2" name="Shape 272"/>
        <p:cNvGrpSpPr/>
        <p:nvPr/>
      </p:nvGrpSpPr>
      <p:grpSpPr>
        <a:xfrm>
          <a:off x="0" y="0"/>
          <a:ext cx="0" cy="0"/>
          <a:chOff x="0" y="0"/>
          <a:chExt cx="0" cy="0"/>
        </a:xfrm>
      </p:grpSpPr>
      <p:sp>
        <p:nvSpPr>
          <p:cNvPr id="273" name="Google Shape;273;g58cd041bd9_1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58cd041bd9_1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[Jasque]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We get taken into it’s details page, which allows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Decreased clicks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This makes it significantly easier to modify a project</a:t>
            </a:r>
            <a:endParaRPr>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 name="Shape 60"/>
        <p:cNvGrpSpPr/>
        <p:nvPr/>
      </p:nvGrpSpPr>
      <p:grpSpPr>
        <a:xfrm>
          <a:off x="0" y="0"/>
          <a:ext cx="0" cy="0"/>
          <a:chOff x="0" y="0"/>
          <a:chExt cx="0" cy="0"/>
        </a:xfrm>
      </p:grpSpPr>
      <p:sp>
        <p:nvSpPr>
          <p:cNvPr id="61" name="Google Shape;61;g46be5334eb_0_3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 name="Google Shape;62;g46be5334eb_0_3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None/>
            </a:pPr>
            <a:r>
              <a:rPr lang="en" sz="1200">
                <a:solidFill>
                  <a:schemeClr val="dk1"/>
                </a:solidFill>
                <a:latin typeface="Roboto"/>
                <a:ea typeface="Roboto"/>
                <a:cs typeface="Roboto"/>
                <a:sym typeface="Roboto"/>
              </a:rPr>
              <a:t>[Colton]</a:t>
            </a:r>
            <a:endParaRPr sz="1200">
              <a:solidFill>
                <a:schemeClr val="dk1"/>
              </a:solidFill>
              <a:latin typeface="Roboto"/>
              <a:ea typeface="Roboto"/>
              <a:cs typeface="Roboto"/>
              <a:sym typeface="Roboto"/>
            </a:endParaRPr>
          </a:p>
          <a:p>
            <a:pPr indent="0" lvl="0" marL="0" rtl="0" algn="l">
              <a:lnSpc>
                <a:spcPct val="107916"/>
              </a:lnSpc>
              <a:spcBef>
                <a:spcPts val="800"/>
              </a:spcBef>
              <a:spcAft>
                <a:spcPts val="0"/>
              </a:spcAft>
              <a:buNone/>
            </a:pPr>
            <a:r>
              <a:rPr lang="en" sz="1200">
                <a:solidFill>
                  <a:schemeClr val="dk1"/>
                </a:solidFill>
                <a:latin typeface="Roboto"/>
                <a:ea typeface="Roboto"/>
                <a:cs typeface="Roboto"/>
                <a:sym typeface="Roboto"/>
              </a:rPr>
              <a:t>30 seconds</a:t>
            </a:r>
            <a:endParaRPr sz="1200">
              <a:solidFill>
                <a:schemeClr val="dk1"/>
              </a:solidFill>
              <a:latin typeface="Roboto"/>
              <a:ea typeface="Roboto"/>
              <a:cs typeface="Roboto"/>
              <a:sym typeface="Roboto"/>
            </a:endParaRPr>
          </a:p>
          <a:p>
            <a:pPr indent="-342900" lvl="0" marL="457200" rtl="0" algn="l">
              <a:lnSpc>
                <a:spcPct val="107916"/>
              </a:lnSpc>
              <a:spcBef>
                <a:spcPts val="800"/>
              </a:spcBef>
              <a:spcAft>
                <a:spcPts val="0"/>
              </a:spcAft>
              <a:buClr>
                <a:schemeClr val="dk1"/>
              </a:buClr>
              <a:buSzPts val="1800"/>
              <a:buFont typeface="Roboto"/>
              <a:buChar char="-"/>
            </a:pPr>
            <a:r>
              <a:rPr lang="en" sz="1800">
                <a:solidFill>
                  <a:schemeClr val="dk1"/>
                </a:solidFill>
                <a:latin typeface="Roboto"/>
                <a:ea typeface="Roboto"/>
                <a:cs typeface="Roboto"/>
                <a:sym typeface="Roboto"/>
              </a:rPr>
              <a:t>Hook/</a:t>
            </a:r>
            <a:r>
              <a:rPr lang="en" sz="1800">
                <a:solidFill>
                  <a:schemeClr val="dk1"/>
                </a:solidFill>
                <a:latin typeface="Roboto"/>
                <a:ea typeface="Roboto"/>
                <a:cs typeface="Roboto"/>
                <a:sym typeface="Roboto"/>
              </a:rPr>
              <a:t>Big picture</a:t>
            </a:r>
            <a:endParaRPr b="1" sz="1800">
              <a:solidFill>
                <a:schemeClr val="dk1"/>
              </a:solidFill>
              <a:latin typeface="Roboto"/>
              <a:ea typeface="Roboto"/>
              <a:cs typeface="Roboto"/>
              <a:sym typeface="Roboto"/>
            </a:endParaRPr>
          </a:p>
          <a:p>
            <a:pPr indent="0" lvl="0" marL="457200" rtl="0" algn="l">
              <a:lnSpc>
                <a:spcPct val="107916"/>
              </a:lnSpc>
              <a:spcBef>
                <a:spcPts val="800"/>
              </a:spcBef>
              <a:spcAft>
                <a:spcPts val="0"/>
              </a:spcAft>
              <a:buNone/>
            </a:pPr>
            <a:r>
              <a:rPr lang="en" sz="1400">
                <a:solidFill>
                  <a:schemeClr val="dk1"/>
                </a:solidFill>
                <a:latin typeface="Roboto"/>
                <a:ea typeface="Roboto"/>
                <a:cs typeface="Roboto"/>
                <a:sym typeface="Roboto"/>
              </a:rPr>
              <a:t>Nature is very important part of who we are as humans. It is our foundational responsibility to be stewards of mother nature. This planet is our home...</a:t>
            </a:r>
            <a:endParaRPr sz="1400">
              <a:solidFill>
                <a:schemeClr val="dk1"/>
              </a:solidFill>
              <a:latin typeface="Roboto"/>
              <a:ea typeface="Roboto"/>
              <a:cs typeface="Roboto"/>
              <a:sym typeface="Roboto"/>
            </a:endParaRPr>
          </a:p>
          <a:p>
            <a:pPr indent="-342900" lvl="0" marL="457200" rtl="0" algn="l">
              <a:lnSpc>
                <a:spcPct val="107916"/>
              </a:lnSpc>
              <a:spcBef>
                <a:spcPts val="800"/>
              </a:spcBef>
              <a:spcAft>
                <a:spcPts val="0"/>
              </a:spcAft>
              <a:buClr>
                <a:schemeClr val="dk1"/>
              </a:buClr>
              <a:buSzPts val="1800"/>
              <a:buFont typeface="Roboto"/>
              <a:buChar char="-"/>
            </a:pPr>
            <a:r>
              <a:rPr lang="en" sz="1800">
                <a:solidFill>
                  <a:schemeClr val="dk1"/>
                </a:solidFill>
                <a:latin typeface="Roboto"/>
                <a:ea typeface="Roboto"/>
                <a:cs typeface="Roboto"/>
                <a:sym typeface="Roboto"/>
              </a:rPr>
              <a:t>CPCESU</a:t>
            </a:r>
            <a:endParaRPr sz="1800">
              <a:solidFill>
                <a:schemeClr val="dk1"/>
              </a:solidFill>
              <a:latin typeface="Roboto"/>
              <a:ea typeface="Roboto"/>
              <a:cs typeface="Roboto"/>
              <a:sym typeface="Roboto"/>
            </a:endParaRPr>
          </a:p>
          <a:p>
            <a:pPr indent="0" lvl="0" marL="0" rtl="0" algn="l">
              <a:lnSpc>
                <a:spcPct val="107916"/>
              </a:lnSpc>
              <a:spcBef>
                <a:spcPts val="800"/>
              </a:spcBef>
              <a:spcAft>
                <a:spcPts val="0"/>
              </a:spcAft>
              <a:buNone/>
            </a:pPr>
            <a:r>
              <a:rPr lang="en" sz="1000">
                <a:solidFill>
                  <a:schemeClr val="dk1"/>
                </a:solidFill>
                <a:latin typeface="Roboto"/>
                <a:ea typeface="Roboto"/>
                <a:cs typeface="Roboto"/>
                <a:sym typeface="Roboto"/>
              </a:rPr>
              <a:t>	</a:t>
            </a:r>
            <a:r>
              <a:rPr lang="en" sz="1400">
                <a:solidFill>
                  <a:schemeClr val="dk1"/>
                </a:solidFill>
                <a:latin typeface="Roboto"/>
                <a:ea typeface="Roboto"/>
                <a:cs typeface="Roboto"/>
                <a:sym typeface="Roboto"/>
              </a:rPr>
              <a:t>The Colorado plateau fosters this love  and stewardship by supporting and maintaining ecological projects across the SW. They act as an intermediary between various Federal and non federal agencies to provide project projection and statistics as well as maintain current projects with what they refer to as  ‘modifications’. </a:t>
            </a:r>
            <a:endParaRPr sz="1400">
              <a:solidFill>
                <a:schemeClr val="dk1"/>
              </a:solidFill>
              <a:latin typeface="Roboto"/>
              <a:ea typeface="Roboto"/>
              <a:cs typeface="Roboto"/>
              <a:sym typeface="Roboto"/>
            </a:endParaRPr>
          </a:p>
          <a:p>
            <a:pPr indent="-342900" lvl="0" marL="457200" rtl="0" algn="l">
              <a:lnSpc>
                <a:spcPct val="107916"/>
              </a:lnSpc>
              <a:spcBef>
                <a:spcPts val="800"/>
              </a:spcBef>
              <a:spcAft>
                <a:spcPts val="0"/>
              </a:spcAft>
              <a:buClr>
                <a:schemeClr val="dk1"/>
              </a:buClr>
              <a:buSzPts val="1800"/>
              <a:buFont typeface="Roboto"/>
              <a:buChar char="-"/>
            </a:pPr>
            <a:r>
              <a:rPr lang="en" sz="1800">
                <a:solidFill>
                  <a:schemeClr val="dk1"/>
                </a:solidFill>
                <a:latin typeface="Roboto"/>
                <a:ea typeface="Roboto"/>
                <a:cs typeface="Roboto"/>
                <a:sym typeface="Roboto"/>
              </a:rPr>
              <a:t>Specifics</a:t>
            </a:r>
            <a:endParaRPr sz="1800">
              <a:solidFill>
                <a:schemeClr val="dk1"/>
              </a:solidFill>
              <a:latin typeface="Roboto"/>
              <a:ea typeface="Roboto"/>
              <a:cs typeface="Roboto"/>
              <a:sym typeface="Roboto"/>
            </a:endParaRPr>
          </a:p>
          <a:p>
            <a:pPr indent="0" lvl="0" marL="0" rtl="0" algn="l">
              <a:lnSpc>
                <a:spcPct val="107916"/>
              </a:lnSpc>
              <a:spcBef>
                <a:spcPts val="800"/>
              </a:spcBef>
              <a:spcAft>
                <a:spcPts val="0"/>
              </a:spcAft>
              <a:buNone/>
            </a:pPr>
            <a:r>
              <a:rPr lang="en" sz="1000">
                <a:solidFill>
                  <a:schemeClr val="dk1"/>
                </a:solidFill>
                <a:latin typeface="Roboto"/>
                <a:ea typeface="Roboto"/>
                <a:cs typeface="Roboto"/>
                <a:sym typeface="Roboto"/>
              </a:rPr>
              <a:t>	</a:t>
            </a:r>
            <a:r>
              <a:rPr lang="en" sz="1400">
                <a:solidFill>
                  <a:schemeClr val="dk1"/>
                </a:solidFill>
                <a:latin typeface="Roboto"/>
                <a:ea typeface="Roboto"/>
                <a:cs typeface="Roboto"/>
                <a:sym typeface="Roboto"/>
              </a:rPr>
              <a:t>To do this, the Colorado Plateau gets dozens of project proposals, hundreds of modifications, and millions of dollars each year to </a:t>
            </a:r>
            <a:r>
              <a:rPr lang="en" sz="1400">
                <a:solidFill>
                  <a:schemeClr val="dk1"/>
                </a:solidFill>
                <a:highlight>
                  <a:srgbClr val="FFFF00"/>
                </a:highlight>
                <a:latin typeface="Roboto"/>
                <a:ea typeface="Roboto"/>
                <a:cs typeface="Roboto"/>
                <a:sym typeface="Roboto"/>
              </a:rPr>
              <a:t>setup, organize, fund, track, and archive </a:t>
            </a:r>
            <a:r>
              <a:rPr lang="en" sz="1400">
                <a:solidFill>
                  <a:schemeClr val="dk1"/>
                </a:solidFill>
                <a:latin typeface="Roboto"/>
                <a:ea typeface="Roboto"/>
                <a:cs typeface="Roboto"/>
                <a:sym typeface="Roboto"/>
              </a:rPr>
              <a:t>these  projects. </a:t>
            </a:r>
            <a:r>
              <a:rPr lang="en" sz="1400">
                <a:solidFill>
                  <a:schemeClr val="dk1"/>
                </a:solidFill>
                <a:latin typeface="Roboto"/>
                <a:ea typeface="Roboto"/>
                <a:cs typeface="Roboto"/>
                <a:sym typeface="Roboto"/>
              </a:rPr>
              <a:t>They accomplish this by utilizing data from past projects. Their current project management system is hindering their ability to work effectively. </a:t>
            </a:r>
            <a:endParaRPr sz="1400">
              <a:solidFill>
                <a:schemeClr val="dk1"/>
              </a:solidFill>
              <a:latin typeface="Roboto"/>
              <a:ea typeface="Roboto"/>
              <a:cs typeface="Roboto"/>
              <a:sym typeface="Roboto"/>
            </a:endParaRPr>
          </a:p>
          <a:p>
            <a:pPr indent="0" lvl="0" marL="0" rtl="0" algn="l">
              <a:lnSpc>
                <a:spcPct val="107916"/>
              </a:lnSpc>
              <a:spcBef>
                <a:spcPts val="800"/>
              </a:spcBef>
              <a:spcAft>
                <a:spcPts val="0"/>
              </a:spcAft>
              <a:buNone/>
            </a:pPr>
            <a:r>
              <a:t/>
            </a:r>
            <a:endParaRPr sz="1200">
              <a:solidFill>
                <a:schemeClr val="dk1"/>
              </a:solidFill>
              <a:latin typeface="Roboto"/>
              <a:ea typeface="Roboto"/>
              <a:cs typeface="Roboto"/>
              <a:sym typeface="Roboto"/>
            </a:endParaRPr>
          </a:p>
          <a:p>
            <a:pPr indent="0" lvl="0" marL="0" rtl="0" algn="l">
              <a:lnSpc>
                <a:spcPct val="107916"/>
              </a:lnSpc>
              <a:spcBef>
                <a:spcPts val="800"/>
              </a:spcBef>
              <a:spcAft>
                <a:spcPts val="0"/>
              </a:spcAft>
              <a:buNone/>
            </a:pPr>
            <a:r>
              <a:rPr lang="en" sz="1200">
                <a:solidFill>
                  <a:schemeClr val="dk1"/>
                </a:solidFill>
                <a:latin typeface="Roboto"/>
                <a:ea typeface="Roboto"/>
                <a:cs typeface="Roboto"/>
                <a:sym typeface="Roboto"/>
              </a:rPr>
              <a:t>The CPCESU is a government agency which organizes federal agencies and Native, state, and local governments with non-governmental organizations and universities to complete a variety of conservation projects from investigating archeology sites to conducting zoological surveys. </a:t>
            </a:r>
            <a:endParaRPr sz="1200">
              <a:solidFill>
                <a:schemeClr val="dk1"/>
              </a:solidFill>
              <a:latin typeface="Roboto"/>
              <a:ea typeface="Roboto"/>
              <a:cs typeface="Roboto"/>
              <a:sym typeface="Roboto"/>
            </a:endParaRPr>
          </a:p>
          <a:p>
            <a:pPr indent="0" lvl="0" marL="0" rtl="0" algn="l">
              <a:lnSpc>
                <a:spcPct val="107916"/>
              </a:lnSpc>
              <a:spcBef>
                <a:spcPts val="800"/>
              </a:spcBef>
              <a:spcAft>
                <a:spcPts val="0"/>
              </a:spcAft>
              <a:buNone/>
            </a:pPr>
            <a:r>
              <a:rPr lang="en" sz="1200">
                <a:solidFill>
                  <a:schemeClr val="dk1"/>
                </a:solidFill>
                <a:latin typeface="Roboto"/>
                <a:ea typeface="Roboto"/>
                <a:cs typeface="Roboto"/>
                <a:sym typeface="Roboto"/>
              </a:rPr>
              <a:t>All of this helps preserve the nature and history of the Amercian Southwest, allowing us to learn more about the impacts we have our fragile ecosystem&lt;move up wide to specfic&gt;</a:t>
            </a:r>
            <a:endParaRPr sz="1200">
              <a:solidFill>
                <a:schemeClr val="dk1"/>
              </a:solidFill>
              <a:latin typeface="Roboto"/>
              <a:ea typeface="Roboto"/>
              <a:cs typeface="Roboto"/>
              <a:sym typeface="Roboto"/>
            </a:endParaRPr>
          </a:p>
          <a:p>
            <a:pPr indent="0" lvl="0" marL="0" rtl="0" algn="l">
              <a:lnSpc>
                <a:spcPct val="107916"/>
              </a:lnSpc>
              <a:spcBef>
                <a:spcPts val="800"/>
              </a:spcBef>
              <a:spcAft>
                <a:spcPts val="0"/>
              </a:spcAft>
              <a:buNone/>
            </a:pPr>
            <a:r>
              <a:rPr lang="en" sz="1200">
                <a:solidFill>
                  <a:schemeClr val="dk1"/>
                </a:solidFill>
                <a:latin typeface="Roboto"/>
                <a:ea typeface="Roboto"/>
                <a:cs typeface="Roboto"/>
                <a:sym typeface="Roboto"/>
              </a:rPr>
              <a:t>To do this, the CPCESU gets dozens of project proposals, hundreds of modifications, and millions of dollars each year to </a:t>
            </a:r>
            <a:r>
              <a:rPr lang="en" sz="1200">
                <a:solidFill>
                  <a:schemeClr val="dk1"/>
                </a:solidFill>
                <a:highlight>
                  <a:srgbClr val="FFFF00"/>
                </a:highlight>
                <a:latin typeface="Roboto"/>
                <a:ea typeface="Roboto"/>
                <a:cs typeface="Roboto"/>
                <a:sym typeface="Roboto"/>
              </a:rPr>
              <a:t>setup, organize, fund, track, and archive </a:t>
            </a:r>
            <a:r>
              <a:rPr lang="en" sz="1200">
                <a:solidFill>
                  <a:schemeClr val="dk1"/>
                </a:solidFill>
                <a:latin typeface="Roboto"/>
                <a:ea typeface="Roboto"/>
                <a:cs typeface="Roboto"/>
                <a:sym typeface="Roboto"/>
              </a:rPr>
              <a:t>these projects. </a:t>
            </a:r>
            <a:endParaRPr sz="1200">
              <a:solidFill>
                <a:schemeClr val="dk1"/>
              </a:solidFill>
              <a:latin typeface="Roboto"/>
              <a:ea typeface="Roboto"/>
              <a:cs typeface="Roboto"/>
              <a:sym typeface="Roboto"/>
            </a:endParaRPr>
          </a:p>
          <a:p>
            <a:pPr indent="0" lvl="0" marL="0" rtl="0" algn="l">
              <a:lnSpc>
                <a:spcPct val="107916"/>
              </a:lnSpc>
              <a:spcBef>
                <a:spcPts val="800"/>
              </a:spcBef>
              <a:spcAft>
                <a:spcPts val="0"/>
              </a:spcAft>
              <a:buNone/>
            </a:pPr>
            <a:r>
              <a:rPr lang="en" sz="1200">
                <a:solidFill>
                  <a:schemeClr val="dk1"/>
                </a:solidFill>
                <a:latin typeface="Roboto"/>
                <a:ea typeface="Roboto"/>
                <a:cs typeface="Roboto"/>
                <a:sym typeface="Roboto"/>
              </a:rPr>
              <a:t>Which is common thing for organizations to do, and each organization is going to have their own system to manage their projects, whether it’s formalized or not</a:t>
            </a:r>
            <a:endParaRPr sz="1200">
              <a:solidFill>
                <a:schemeClr val="dk1"/>
              </a:solidFill>
              <a:latin typeface="Roboto"/>
              <a:ea typeface="Roboto"/>
              <a:cs typeface="Roboto"/>
              <a:sym typeface="Roboto"/>
            </a:endParaRPr>
          </a:p>
          <a:p>
            <a:pPr indent="0" lvl="0" marL="0" rtl="0" algn="l">
              <a:lnSpc>
                <a:spcPct val="107916"/>
              </a:lnSpc>
              <a:spcBef>
                <a:spcPts val="800"/>
              </a:spcBef>
              <a:spcAft>
                <a:spcPts val="0"/>
              </a:spcAft>
              <a:buClr>
                <a:schemeClr val="dk1"/>
              </a:buClr>
              <a:buSzPts val="1100"/>
              <a:buFont typeface="Arial"/>
              <a:buNone/>
            </a:pPr>
            <a:r>
              <a:t/>
            </a:r>
            <a:endParaRPr sz="1200">
              <a:solidFill>
                <a:schemeClr val="dk1"/>
              </a:solidFill>
              <a:latin typeface="Roboto"/>
              <a:ea typeface="Roboto"/>
              <a:cs typeface="Roboto"/>
              <a:sym typeface="Roboto"/>
            </a:endParaRPr>
          </a:p>
          <a:p>
            <a:pPr indent="0" lvl="0" marL="0" rtl="0" algn="l">
              <a:spcBef>
                <a:spcPts val="80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CPCESU is a part of a national consortium that is focused on assisting organizations, like the National Park Service and the Bureau of Land Management,</a:t>
            </a:r>
            <a:r>
              <a:rPr lang="en">
                <a:solidFill>
                  <a:schemeClr val="dk1"/>
                </a:solidFill>
              </a:rPr>
              <a:t> draft projects to be done by university professors and students, connecting these organizations with subject matter experts </a:t>
            </a:r>
            <a:r>
              <a:rPr lang="en"/>
              <a:t>if need be, and providing a legal contract stating how these projects are to be completed, tracking these projects until they are completed, and transferring the funding for these projects over from the organization to the budget for the project.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is something that a bunch of organizations do, make take projects, assign them, and track them throughout their lifetime, given them a budget to work with, and each of their management schemes cater their particular needs and niches. Even we in software dev use other tools to help us track the projects we are working on</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Old Rough Slide content:</a:t>
            </a:r>
            <a:endParaRPr/>
          </a:p>
          <a:p>
            <a:pPr indent="0" lvl="0" marL="0" rtl="0" algn="l">
              <a:lnSpc>
                <a:spcPct val="100000"/>
              </a:lnSpc>
              <a:spcBef>
                <a:spcPts val="0"/>
              </a:spcBef>
              <a:spcAft>
                <a:spcPts val="0"/>
              </a:spcAft>
              <a:buNone/>
            </a:pPr>
            <a:r>
              <a:rPr lang="en"/>
              <a:t>Colorado Platue Coorperative Ecosystem Studies UnitIn they help connect federal agencies and organizations that want to have a project that does a ecological studies etc,  with experts for various projects and connect them, establishes a contract between the two, distributes funds accordingly, and tracks the project throughout it’s life</a:t>
            </a:r>
            <a:endParaRPr/>
          </a:p>
          <a:p>
            <a:pPr indent="0" lvl="0" marL="0" rtl="0" algn="l">
              <a:lnSpc>
                <a:spcPct val="100000"/>
              </a:lnSpc>
              <a:spcBef>
                <a:spcPts val="1600"/>
              </a:spcBef>
              <a:spcAft>
                <a:spcPts val="0"/>
              </a:spcAft>
              <a:buClr>
                <a:schemeClr val="dk1"/>
              </a:buClr>
              <a:buSzPts val="1100"/>
              <a:buFont typeface="Arial"/>
              <a:buNone/>
            </a:pPr>
            <a:r>
              <a:rPr b="1" lang="en">
                <a:solidFill>
                  <a:schemeClr val="dk1"/>
                </a:solidFill>
              </a:rPr>
              <a:t>CPCESU:</a:t>
            </a:r>
            <a:endParaRPr b="1">
              <a:solidFill>
                <a:schemeClr val="dk1"/>
              </a:solidFill>
            </a:endParaRPr>
          </a:p>
          <a:p>
            <a:pPr indent="457200" lvl="0" marL="0" rtl="0" algn="l">
              <a:spcBef>
                <a:spcPts val="0"/>
              </a:spcBef>
              <a:spcAft>
                <a:spcPts val="0"/>
              </a:spcAft>
              <a:buClr>
                <a:schemeClr val="dk1"/>
              </a:buClr>
              <a:buSzPts val="1100"/>
              <a:buFont typeface="Arial"/>
              <a:buNone/>
            </a:pPr>
            <a:r>
              <a:rPr lang="en">
                <a:solidFill>
                  <a:schemeClr val="dk1"/>
                </a:solidFill>
              </a:rPr>
              <a:t>The CPCESU is a derivative of the CESU which a national organization which is spread among many different biogeographical areas of the US. The CPCESU is hosted by NAU with Dr. Todd Chaudhry as the Research Coordinator and Laurie Thom as the Program Coordinator. They are going to be the main users for our end product. </a:t>
            </a:r>
            <a:r>
              <a:rPr lang="en">
                <a:solidFill>
                  <a:srgbClr val="FF0000"/>
                </a:solidFill>
              </a:rPr>
              <a:t>Both of them help many different federal agencies come up with a viable ecological project plans based on past project experience and statistics.</a:t>
            </a:r>
            <a:r>
              <a:rPr lang="en">
                <a:solidFill>
                  <a:schemeClr val="dk1"/>
                </a:solidFill>
              </a:rPr>
              <a:t> </a:t>
            </a:r>
            <a:r>
              <a:rPr lang="en">
                <a:solidFill>
                  <a:srgbClr val="FF0000"/>
                </a:solidFill>
              </a:rPr>
              <a:t>The Colorado Plateau helps other federal agencies work on ecological projects. Whether that's studies, help building and maintaining a trail, or ecological investigations.</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9" name="Shape 279"/>
        <p:cNvGrpSpPr/>
        <p:nvPr/>
      </p:nvGrpSpPr>
      <p:grpSpPr>
        <a:xfrm>
          <a:off x="0" y="0"/>
          <a:ext cx="0" cy="0"/>
          <a:chOff x="0" y="0"/>
          <a:chExt cx="0" cy="0"/>
        </a:xfrm>
      </p:grpSpPr>
      <p:sp>
        <p:nvSpPr>
          <p:cNvPr id="280" name="Google Shape;280;g4fef510b2c_3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4fef510b2c_3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[Jasque]</a:t>
            </a:r>
            <a:endParaRPr>
              <a:solidFill>
                <a:schemeClr val="dk1"/>
              </a:solidFill>
            </a:endParaRPr>
          </a:p>
          <a:p>
            <a:pPr indent="-381000" lvl="0" marL="457200" rtl="0" algn="l">
              <a:lnSpc>
                <a:spcPct val="115000"/>
              </a:lnSpc>
              <a:spcBef>
                <a:spcPts val="1000"/>
              </a:spcBef>
              <a:spcAft>
                <a:spcPts val="1600"/>
              </a:spcAft>
              <a:buClr>
                <a:schemeClr val="dk2"/>
              </a:buClr>
              <a:buSzPts val="2400"/>
              <a:buFont typeface="Roboto"/>
              <a:buChar char="●"/>
            </a:pPr>
            <a:r>
              <a:rPr lang="en" sz="2400">
                <a:solidFill>
                  <a:schemeClr val="dk2"/>
                </a:solidFill>
                <a:highlight>
                  <a:schemeClr val="lt1"/>
                </a:highlight>
                <a:latin typeface="Roboto"/>
                <a:ea typeface="Roboto"/>
                <a:cs typeface="Roboto"/>
                <a:sym typeface="Roboto"/>
              </a:rPr>
              <a:t>Federal computers</a:t>
            </a:r>
            <a:endParaRPr>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9" name="Shape 289"/>
        <p:cNvGrpSpPr/>
        <p:nvPr/>
      </p:nvGrpSpPr>
      <p:grpSpPr>
        <a:xfrm>
          <a:off x="0" y="0"/>
          <a:ext cx="0" cy="0"/>
          <a:chOff x="0" y="0"/>
          <a:chExt cx="0" cy="0"/>
        </a:xfrm>
      </p:grpSpPr>
      <p:sp>
        <p:nvSpPr>
          <p:cNvPr id="290" name="Google Shape;290;g5803cc85a5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5803cc85a5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[Remy]</a:t>
            </a:r>
            <a:endParaRPr/>
          </a:p>
          <a:p>
            <a:pPr indent="0" lvl="0" marL="0" rtl="0" algn="l">
              <a:spcBef>
                <a:spcPts val="0"/>
              </a:spcBef>
              <a:spcAft>
                <a:spcPts val="0"/>
              </a:spcAft>
              <a:buNone/>
            </a:pPr>
            <a:r>
              <a:rPr lang="en"/>
              <a:t>2 minutes tops - probably 1 minute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 With requirements and our tech feasibility, we have also gathered some risks</a:t>
            </a:r>
            <a:endParaRPr/>
          </a:p>
          <a:p>
            <a:pPr indent="0" lvl="0" marL="0" rtl="0" algn="l">
              <a:spcBef>
                <a:spcPts val="0"/>
              </a:spcBef>
              <a:spcAft>
                <a:spcPts val="0"/>
              </a:spcAft>
              <a:buNone/>
            </a:pPr>
            <a:r>
              <a:rPr lang="en"/>
              <a:t>= The first is that curve is too high - 25% The potential impact = high → if this happens, our solution is not intuitive and our client may revert back.</a:t>
            </a:r>
            <a:endParaRPr/>
          </a:p>
          <a:p>
            <a:pPr indent="0" lvl="0" marL="0" rtl="0" algn="l">
              <a:spcBef>
                <a:spcPts val="0"/>
              </a:spcBef>
              <a:spcAft>
                <a:spcPts val="0"/>
              </a:spcAft>
              <a:buNone/>
            </a:pPr>
            <a:r>
              <a:rPr lang="en"/>
              <a:t>== Use continuous integration and continuous delivery -&gt; constantly release new versions </a:t>
            </a:r>
            <a:endParaRPr/>
          </a:p>
          <a:p>
            <a:pPr indent="0" lvl="0" marL="0" rtl="0" algn="l">
              <a:spcBef>
                <a:spcPts val="0"/>
              </a:spcBef>
              <a:spcAft>
                <a:spcPts val="0"/>
              </a:spcAft>
              <a:buNone/>
            </a:pPr>
            <a:r>
              <a:rPr lang="en"/>
              <a:t>== Get feedback with early prototypes</a:t>
            </a:r>
            <a:endParaRPr/>
          </a:p>
          <a:p>
            <a:pPr indent="0" lvl="0" marL="0" rtl="0" algn="l">
              <a:spcBef>
                <a:spcPts val="0"/>
              </a:spcBef>
              <a:spcAft>
                <a:spcPts val="0"/>
              </a:spcAft>
              <a:buNone/>
            </a:pPr>
            <a:r>
              <a:rPr lang="en"/>
              <a:t>= Next, common issue in software engineering is unknown or overlooked requirements - 10% - impact mid to high depending on the requirement level</a:t>
            </a:r>
            <a:endParaRPr/>
          </a:p>
          <a:p>
            <a:pPr indent="0" lvl="0" marL="0" rtl="0" algn="l">
              <a:spcBef>
                <a:spcPts val="0"/>
              </a:spcBef>
              <a:spcAft>
                <a:spcPts val="0"/>
              </a:spcAft>
              <a:buNone/>
            </a:pPr>
            <a:r>
              <a:rPr lang="en"/>
              <a:t>== Procedures to modify the Software Requirements Specifications after it is signed</a:t>
            </a:r>
            <a:endParaRPr/>
          </a:p>
          <a:p>
            <a:pPr indent="0" lvl="0" marL="0" rtl="0" algn="l">
              <a:spcBef>
                <a:spcPts val="0"/>
              </a:spcBef>
              <a:spcAft>
                <a:spcPts val="0"/>
              </a:spcAft>
              <a:buNone/>
            </a:pPr>
            <a:r>
              <a:rPr lang="en"/>
              <a:t>= Lastly, web app, can have security breach - 5% - mid to high → overcome with security testing</a:t>
            </a:r>
            <a:endParaRPr/>
          </a:p>
          <a:p>
            <a:pPr indent="0" lvl="0" marL="0" rtl="0" algn="l">
              <a:spcBef>
                <a:spcPts val="0"/>
              </a:spcBef>
              <a:spcAft>
                <a:spcPts val="0"/>
              </a:spcAft>
              <a:buNone/>
            </a:pPr>
            <a:r>
              <a:rPr lang="en"/>
              <a:t>&lt;End&gt;</a:t>
            </a:r>
            <a:endParaRPr/>
          </a:p>
          <a:p>
            <a:pPr indent="0" lvl="0" marL="457200" rtl="0" algn="l">
              <a:lnSpc>
                <a:spcPct val="115000"/>
              </a:lnSpc>
              <a:spcBef>
                <a:spcPts val="0"/>
              </a:spcBef>
              <a:spcAft>
                <a:spcPts val="160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6" name="Shape 296"/>
        <p:cNvGrpSpPr/>
        <p:nvPr/>
      </p:nvGrpSpPr>
      <p:grpSpPr>
        <a:xfrm>
          <a:off x="0" y="0"/>
          <a:ext cx="0" cy="0"/>
          <a:chOff x="0" y="0"/>
          <a:chExt cx="0" cy="0"/>
        </a:xfrm>
      </p:grpSpPr>
      <p:sp>
        <p:nvSpPr>
          <p:cNvPr id="297" name="Google Shape;297;g46be5334eb_0_2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8" name="Google Shape;298;g46be5334eb_0_2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[Joseph]</a:t>
            </a:r>
            <a:endParaRPr/>
          </a:p>
          <a:p>
            <a:pPr indent="0" lvl="0" marL="0" rtl="0" algn="l">
              <a:spcBef>
                <a:spcPts val="0"/>
              </a:spcBef>
              <a:spcAft>
                <a:spcPts val="0"/>
              </a:spcAft>
              <a:buNone/>
            </a:pPr>
            <a:r>
              <a:rPr lang="en"/>
              <a:t>2 minutes tops - probably 1 minute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 With requirements, ou</a:t>
            </a:r>
            <a:r>
              <a:rPr lang="en"/>
              <a:t>r tech feasibility, and the work we’ve done to implement our solution</a:t>
            </a:r>
            <a:r>
              <a:rPr lang="en"/>
              <a:t>, we have also gathered some challenges</a:t>
            </a:r>
            <a:endParaRPr/>
          </a:p>
          <a:p>
            <a:pPr indent="0" lvl="0" marL="0" rtl="0" algn="l">
              <a:spcBef>
                <a:spcPts val="0"/>
              </a:spcBef>
              <a:spcAft>
                <a:spcPts val="0"/>
              </a:spcAft>
              <a:buNone/>
            </a:pPr>
            <a:r>
              <a:rPr lang="en"/>
              <a:t>= The first is that curve is too high - 20% The potential impact = high → if this happens, our solution is not intuitive or does not solve our client’s problems</a:t>
            </a:r>
            <a:r>
              <a:rPr lang="en"/>
              <a:t>.</a:t>
            </a:r>
            <a:endParaRPr/>
          </a:p>
          <a:p>
            <a:pPr indent="-298450" lvl="0" marL="457200" rtl="0" algn="l">
              <a:spcBef>
                <a:spcPts val="0"/>
              </a:spcBef>
              <a:spcAft>
                <a:spcPts val="0"/>
              </a:spcAft>
              <a:buSzPts val="1100"/>
              <a:buChar char="-"/>
            </a:pPr>
            <a:r>
              <a:rPr lang="en"/>
              <a:t>Overcome with weekly meetings and user testing</a:t>
            </a:r>
            <a:endParaRPr/>
          </a:p>
          <a:p>
            <a:pPr indent="0" lvl="0" marL="0" rtl="0" algn="l">
              <a:spcBef>
                <a:spcPts val="0"/>
              </a:spcBef>
              <a:spcAft>
                <a:spcPts val="0"/>
              </a:spcAft>
              <a:buNone/>
            </a:pPr>
            <a:r>
              <a:rPr lang="en"/>
              <a:t>= </a:t>
            </a:r>
            <a:r>
              <a:rPr lang="en"/>
              <a:t>Optical</a:t>
            </a:r>
            <a:r>
              <a:rPr lang="en"/>
              <a:t> Character Recognition is the technology we use to read in project contracts and autofill our create project form</a:t>
            </a:r>
            <a:endParaRPr/>
          </a:p>
          <a:p>
            <a:pPr indent="-298450" lvl="0" marL="457200" rtl="0" algn="l">
              <a:spcBef>
                <a:spcPts val="0"/>
              </a:spcBef>
              <a:spcAft>
                <a:spcPts val="0"/>
              </a:spcAft>
              <a:buSzPts val="1100"/>
              <a:buChar char="-"/>
            </a:pPr>
            <a:r>
              <a:rPr lang="en"/>
              <a:t>5% of being cucumbersome with a low impact</a:t>
            </a:r>
            <a:endParaRPr/>
          </a:p>
          <a:p>
            <a:pPr indent="-298450" lvl="0" marL="457200" rtl="0" algn="l">
              <a:spcBef>
                <a:spcPts val="0"/>
              </a:spcBef>
              <a:spcAft>
                <a:spcPts val="0"/>
              </a:spcAft>
              <a:buSzPts val="1100"/>
              <a:buChar char="-"/>
            </a:pPr>
            <a:r>
              <a:rPr lang="en"/>
              <a:t>Mitigated through using Celery and Redis for asynchronous processing</a:t>
            </a:r>
            <a:endParaRPr/>
          </a:p>
          <a:p>
            <a:pPr indent="0" lvl="0" marL="0" rtl="0" algn="l">
              <a:spcBef>
                <a:spcPts val="0"/>
              </a:spcBef>
              <a:spcAft>
                <a:spcPts val="0"/>
              </a:spcAft>
              <a:buNone/>
            </a:pPr>
            <a:r>
              <a:rPr lang="en"/>
              <a:t>= Deployment issues with ITS - 5% chance of happening with a low impact</a:t>
            </a:r>
            <a:endParaRPr/>
          </a:p>
          <a:p>
            <a:pPr indent="-298450" lvl="0" marL="457200" rtl="0" algn="l">
              <a:spcBef>
                <a:spcPts val="0"/>
              </a:spcBef>
              <a:spcAft>
                <a:spcPts val="0"/>
              </a:spcAft>
              <a:buSzPts val="1100"/>
              <a:buChar char="-"/>
            </a:pPr>
            <a:r>
              <a:rPr lang="en"/>
              <a:t>Early start with ITS and constant communication</a:t>
            </a:r>
            <a:endParaRPr/>
          </a:p>
          <a:p>
            <a:pPr indent="-298450" lvl="0" marL="457200" rtl="0" algn="l">
              <a:spcBef>
                <a:spcPts val="0"/>
              </a:spcBef>
              <a:spcAft>
                <a:spcPts val="0"/>
              </a:spcAft>
              <a:buSzPts val="1100"/>
              <a:buChar char="-"/>
            </a:pPr>
            <a:r>
              <a:rPr lang="en"/>
              <a:t>Development system is already in place and ready to move to production</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3" name="Shape 303"/>
        <p:cNvGrpSpPr/>
        <p:nvPr/>
      </p:nvGrpSpPr>
      <p:grpSpPr>
        <a:xfrm>
          <a:off x="0" y="0"/>
          <a:ext cx="0" cy="0"/>
          <a:chOff x="0" y="0"/>
          <a:chExt cx="0" cy="0"/>
        </a:xfrm>
      </p:grpSpPr>
      <p:sp>
        <p:nvSpPr>
          <p:cNvPr id="304" name="Google Shape;304;g46be5334eb_0_2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46be5334eb_0_2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[Joseph]</a:t>
            </a:r>
            <a:endParaRPr/>
          </a:p>
          <a:p>
            <a:pPr indent="0" lvl="0" marL="0" rtl="0" algn="l">
              <a:spcBef>
                <a:spcPts val="0"/>
              </a:spcBef>
              <a:spcAft>
                <a:spcPts val="0"/>
              </a:spcAft>
              <a:buNone/>
            </a:pPr>
            <a:r>
              <a:rPr lang="en"/>
              <a:t>1 minute to 1:30</a:t>
            </a:r>
            <a:endParaRPr/>
          </a:p>
          <a:p>
            <a:pPr indent="0" lvl="0" marL="0" rtl="0" algn="l">
              <a:spcBef>
                <a:spcPts val="0"/>
              </a:spcBef>
              <a:spcAft>
                <a:spcPts val="0"/>
              </a:spcAft>
              <a:buNone/>
            </a:pPr>
            <a:r>
              <a:rPr lang="en"/>
              <a:t>= in red → this week</a:t>
            </a:r>
            <a:endParaRPr/>
          </a:p>
          <a:p>
            <a:pPr indent="0" lvl="0" marL="0" rtl="0" algn="l">
              <a:spcBef>
                <a:spcPts val="0"/>
              </a:spcBef>
              <a:spcAft>
                <a:spcPts val="0"/>
              </a:spcAft>
              <a:buNone/>
            </a:pPr>
            <a:r>
              <a:rPr lang="en"/>
              <a:t>= in yellow → personal milestones</a:t>
            </a:r>
            <a:endParaRPr/>
          </a:p>
          <a:p>
            <a:pPr indent="0" lvl="0" marL="0" rtl="0" algn="l">
              <a:spcBef>
                <a:spcPts val="0"/>
              </a:spcBef>
              <a:spcAft>
                <a:spcPts val="0"/>
              </a:spcAft>
              <a:buNone/>
            </a:pPr>
            <a:r>
              <a:rPr lang="en"/>
              <a:t>= on the left → are the previous previous tasks, completed in grey</a:t>
            </a:r>
            <a:endParaRPr/>
          </a:p>
          <a:p>
            <a:pPr indent="0" lvl="0" marL="0" rtl="0" algn="l">
              <a:spcBef>
                <a:spcPts val="0"/>
              </a:spcBef>
              <a:spcAft>
                <a:spcPts val="0"/>
              </a:spcAft>
              <a:buNone/>
            </a:pPr>
            <a:r>
              <a:rPr lang="en"/>
              <a:t>= in the middle → in green, are the assignments we are currently working on</a:t>
            </a:r>
            <a:endParaRPr/>
          </a:p>
          <a:p>
            <a:pPr indent="0" lvl="0" marL="0" rtl="0" algn="l">
              <a:spcBef>
                <a:spcPts val="0"/>
              </a:spcBef>
              <a:spcAft>
                <a:spcPts val="0"/>
              </a:spcAft>
              <a:buNone/>
            </a:pPr>
            <a:r>
              <a:rPr lang="en"/>
              <a:t>= on the right → are the future tasks.</a:t>
            </a:r>
            <a:endParaRPr/>
          </a:p>
          <a:p>
            <a:pPr indent="0" lvl="0" marL="0" rtl="0" algn="l">
              <a:spcBef>
                <a:spcPts val="0"/>
              </a:spcBef>
              <a:spcAft>
                <a:spcPts val="0"/>
              </a:spcAft>
              <a:buNone/>
            </a:pPr>
            <a:r>
              <a:rPr lang="en"/>
              <a:t>== in blue, are planned sprint items</a:t>
            </a:r>
            <a:endParaRPr/>
          </a:p>
          <a:p>
            <a:pPr indent="0" lvl="0" marL="0" rtl="0" algn="l">
              <a:spcBef>
                <a:spcPts val="0"/>
              </a:spcBef>
              <a:spcAft>
                <a:spcPts val="0"/>
              </a:spcAft>
              <a:buNone/>
            </a:pPr>
            <a:r>
              <a:rPr lang="en"/>
              <a:t>== in purple, are future capstone assignments</a:t>
            </a:r>
            <a:endParaRPr/>
          </a:p>
          <a:p>
            <a:pPr indent="0" lvl="0" marL="0" rtl="0" algn="l">
              <a:spcBef>
                <a:spcPts val="0"/>
              </a:spcBef>
              <a:spcAft>
                <a:spcPts val="0"/>
              </a:spcAft>
              <a:buNone/>
            </a:pPr>
            <a:r>
              <a:rPr lang="en"/>
              <a:t>&lt;end&gt;</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Gantt chart</a:t>
            </a:r>
            <a:endParaRPr/>
          </a:p>
          <a:p>
            <a:pPr indent="0" lvl="0" marL="0" rtl="0" algn="l">
              <a:spcBef>
                <a:spcPts val="0"/>
              </a:spcBef>
              <a:spcAft>
                <a:spcPts val="0"/>
              </a:spcAft>
              <a:buNone/>
            </a:pPr>
            <a:r>
              <a:rPr lang="en"/>
              <a:t>Explain the chart better, resize the chart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Change color, red bad,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Use red to indicate maybe a problem atm</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Color green where we are</a:t>
            </a:r>
            <a:endParaRPr/>
          </a:p>
          <a:p>
            <a:pPr indent="0" lvl="0" marL="0" rtl="0" algn="l">
              <a:spcBef>
                <a:spcPts val="0"/>
              </a:spcBef>
              <a:spcAft>
                <a:spcPts val="0"/>
              </a:spcAft>
              <a:buNone/>
            </a:pPr>
            <a:r>
              <a:rPr lang="en"/>
              <a:t>Yellow what we are doing</a:t>
            </a:r>
            <a:endParaRPr/>
          </a:p>
          <a:p>
            <a:pPr indent="0" lvl="0" marL="0" rtl="0" algn="l">
              <a:spcBef>
                <a:spcPts val="0"/>
              </a:spcBef>
              <a:spcAft>
                <a:spcPts val="0"/>
              </a:spcAft>
              <a:buNone/>
            </a:pPr>
            <a:r>
              <a:rPr lang="en"/>
              <a:t>Grey, yet to do</a:t>
            </a:r>
            <a:endParaRPr/>
          </a:p>
          <a:p>
            <a:pPr indent="0" lvl="0" marL="0" rtl="0" algn="l">
              <a:spcBef>
                <a:spcPts val="0"/>
              </a:spcBef>
              <a:spcAft>
                <a:spcPts val="0"/>
              </a:spcAft>
              <a:buNone/>
            </a:pPr>
            <a:r>
              <a:rPr lang="en"/>
              <a:t>Red for dead/late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3 col, duration, start, end, not useful</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0" name="Shape 310"/>
        <p:cNvGrpSpPr/>
        <p:nvPr/>
      </p:nvGrpSpPr>
      <p:grpSpPr>
        <a:xfrm>
          <a:off x="0" y="0"/>
          <a:ext cx="0" cy="0"/>
          <a:chOff x="0" y="0"/>
          <a:chExt cx="0" cy="0"/>
        </a:xfrm>
      </p:grpSpPr>
      <p:sp>
        <p:nvSpPr>
          <p:cNvPr id="311" name="Google Shape;311;g55743c996d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2" name="Google Shape;312;g55743c996d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rPr>
              <a:t>[Joseph]</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Overview of Testing plan (Graphic)</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Key element of testing</a:t>
            </a:r>
            <a:endParaRPr sz="1200">
              <a:solidFill>
                <a:schemeClr val="dk1"/>
              </a:solidFill>
            </a:endParaRPr>
          </a:p>
          <a:p>
            <a:pPr indent="-304800" lvl="1" marL="914400" rtl="0" algn="l">
              <a:spcBef>
                <a:spcPts val="0"/>
              </a:spcBef>
              <a:spcAft>
                <a:spcPts val="0"/>
              </a:spcAft>
              <a:buClr>
                <a:schemeClr val="dk1"/>
              </a:buClr>
              <a:buSzPts val="1200"/>
              <a:buChar char="○"/>
            </a:pPr>
            <a:r>
              <a:rPr lang="en" sz="1200">
                <a:solidFill>
                  <a:schemeClr val="dk1"/>
                </a:solidFill>
              </a:rPr>
              <a:t>What the element is</a:t>
            </a:r>
            <a:endParaRPr sz="1200">
              <a:solidFill>
                <a:schemeClr val="dk1"/>
              </a:solidFill>
            </a:endParaRPr>
          </a:p>
          <a:p>
            <a:pPr indent="-304800" lvl="1" marL="914400" rtl="0" algn="l">
              <a:spcBef>
                <a:spcPts val="0"/>
              </a:spcBef>
              <a:spcAft>
                <a:spcPts val="0"/>
              </a:spcAft>
              <a:buClr>
                <a:schemeClr val="dk1"/>
              </a:buClr>
              <a:buSzPts val="1200"/>
              <a:buChar char="○"/>
            </a:pPr>
            <a:r>
              <a:rPr lang="en" sz="1200">
                <a:solidFill>
                  <a:schemeClr val="dk1"/>
                </a:solidFill>
              </a:rPr>
              <a:t>Types of testing</a:t>
            </a:r>
            <a:endParaRPr sz="1200">
              <a:solidFill>
                <a:schemeClr val="dk1"/>
              </a:solidFill>
            </a:endParaRPr>
          </a:p>
          <a:p>
            <a:pPr indent="-304800" lvl="1" marL="914400" rtl="0" algn="l">
              <a:spcBef>
                <a:spcPts val="0"/>
              </a:spcBef>
              <a:spcAft>
                <a:spcPts val="0"/>
              </a:spcAft>
              <a:buClr>
                <a:schemeClr val="dk1"/>
              </a:buClr>
              <a:buSzPts val="1200"/>
              <a:buChar char="○"/>
            </a:pPr>
            <a:r>
              <a:rPr lang="en" sz="1200">
                <a:solidFill>
                  <a:schemeClr val="dk1"/>
                </a:solidFill>
              </a:rPr>
              <a:t>Expected outcome</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Summary</a:t>
            </a:r>
            <a:endParaRPr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9" name="Shape 319"/>
        <p:cNvGrpSpPr/>
        <p:nvPr/>
      </p:nvGrpSpPr>
      <p:grpSpPr>
        <a:xfrm>
          <a:off x="0" y="0"/>
          <a:ext cx="0" cy="0"/>
          <a:chOff x="0" y="0"/>
          <a:chExt cx="0" cy="0"/>
        </a:xfrm>
      </p:grpSpPr>
      <p:sp>
        <p:nvSpPr>
          <p:cNvPr id="320" name="Google Shape;320;g46be5334eb_0_2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1" name="Google Shape;321;g46be5334eb_0_2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[Colton]</a:t>
            </a:r>
            <a:endParaRPr>
              <a:solidFill>
                <a:schemeClr val="dk1"/>
              </a:solidFill>
            </a:endParaRPr>
          </a:p>
          <a:p>
            <a:pPr indent="0" lvl="0" marL="0" rtl="0" algn="l">
              <a:spcBef>
                <a:spcPts val="0"/>
              </a:spcBef>
              <a:spcAft>
                <a:spcPts val="0"/>
              </a:spcAft>
              <a:buNone/>
            </a:pPr>
            <a:r>
              <a:rPr lang="en">
                <a:solidFill>
                  <a:schemeClr val="dk1"/>
                </a:solidFill>
              </a:rPr>
              <a:t>This can be rolled out to other CPCESU’s as they also have this same problem</a:t>
            </a:r>
            <a:endParaRPr>
              <a:solidFill>
                <a:schemeClr val="dk1"/>
              </a:solidFill>
            </a:endParaRPr>
          </a:p>
          <a:p>
            <a:pPr indent="0" lvl="0" marL="0" rtl="0" algn="l">
              <a:spcBef>
                <a:spcPts val="0"/>
              </a:spcBef>
              <a:spcAft>
                <a:spcPts val="0"/>
              </a:spcAft>
              <a:buNone/>
            </a:pPr>
            <a:r>
              <a:rPr lang="en">
                <a:solidFill>
                  <a:schemeClr val="dk1"/>
                </a:solidFill>
              </a:rPr>
              <a:t>1:30</a:t>
            </a:r>
            <a:endParaRPr>
              <a:solidFill>
                <a:schemeClr val="dk1"/>
              </a:solidFill>
            </a:endParaRPr>
          </a:p>
          <a:p>
            <a:pPr indent="-298450" lvl="0" marL="457200" rtl="0" algn="l">
              <a:spcBef>
                <a:spcPts val="0"/>
              </a:spcBef>
              <a:spcAft>
                <a:spcPts val="0"/>
              </a:spcAft>
              <a:buClr>
                <a:srgbClr val="FF0000"/>
              </a:buClr>
              <a:buSzPts val="1100"/>
              <a:buChar char="-"/>
            </a:pPr>
            <a:r>
              <a:rPr lang="en">
                <a:solidFill>
                  <a:srgbClr val="FF0000"/>
                </a:solidFill>
              </a:rPr>
              <a:t>Take opposite of intro, funnel out from solution, problem, cpcesu, to world impact</a:t>
            </a:r>
            <a:endParaRPr>
              <a:solidFill>
                <a:srgbClr val="FF0000"/>
              </a:solidFill>
            </a:endParaRPr>
          </a:p>
          <a:p>
            <a:pPr indent="-298450" lvl="0" marL="457200" rtl="0" algn="l">
              <a:spcBef>
                <a:spcPts val="0"/>
              </a:spcBef>
              <a:spcAft>
                <a:spcPts val="0"/>
              </a:spcAft>
              <a:buClr>
                <a:srgbClr val="FF0000"/>
              </a:buClr>
              <a:buSzPts val="1100"/>
              <a:buChar char="-"/>
            </a:pPr>
            <a:r>
              <a:rPr lang="en">
                <a:solidFill>
                  <a:srgbClr val="FF0000"/>
                </a:solidFill>
              </a:rPr>
              <a:t>This may become national system</a:t>
            </a:r>
            <a:endParaRPr>
              <a:solidFill>
                <a:srgbClr val="FF0000"/>
              </a:solidFill>
            </a:endParaRPr>
          </a:p>
          <a:p>
            <a:pPr indent="-298450" lvl="0" marL="457200" rtl="0" algn="l">
              <a:spcBef>
                <a:spcPts val="0"/>
              </a:spcBef>
              <a:spcAft>
                <a:spcPts val="0"/>
              </a:spcAft>
              <a:buClr>
                <a:srgbClr val="FF0000"/>
              </a:buClr>
              <a:buSzPts val="1100"/>
              <a:buChar char="-"/>
            </a:pPr>
            <a:r>
              <a:rPr lang="en">
                <a:solidFill>
                  <a:srgbClr val="FF0000"/>
                </a:solidFill>
              </a:rPr>
              <a:t>So as ECOders, we’re gonna provide the CPCESU with the ability to work on things that matter, such as project statistics, and predictions to help them with future projects. They shouldn’t be wasting their time on scouring an ad hoc database.</a:t>
            </a:r>
            <a:endParaRPr>
              <a:solidFill>
                <a:srgbClr val="FF0000"/>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298450" lvl="0" marL="457200" rtl="0" algn="l">
              <a:spcBef>
                <a:spcPts val="0"/>
              </a:spcBef>
              <a:spcAft>
                <a:spcPts val="0"/>
              </a:spcAft>
              <a:buClr>
                <a:srgbClr val="FF0000"/>
              </a:buClr>
              <a:buSzPts val="1100"/>
              <a:buChar char="-"/>
            </a:pPr>
            <a:r>
              <a:rPr lang="en">
                <a:solidFill>
                  <a:srgbClr val="FF0000"/>
                </a:solidFill>
              </a:rPr>
              <a:t>Project management system</a:t>
            </a:r>
            <a:endParaRPr>
              <a:solidFill>
                <a:srgbClr val="FF0000"/>
              </a:solidFill>
            </a:endParaRPr>
          </a:p>
          <a:p>
            <a:pPr indent="-298450" lvl="1" marL="914400" rtl="0" algn="l">
              <a:spcBef>
                <a:spcPts val="0"/>
              </a:spcBef>
              <a:spcAft>
                <a:spcPts val="0"/>
              </a:spcAft>
              <a:buClr>
                <a:srgbClr val="FF0000"/>
              </a:buClr>
              <a:buSzPts val="1100"/>
              <a:buChar char="-"/>
            </a:pPr>
            <a:r>
              <a:rPr lang="en">
                <a:solidFill>
                  <a:srgbClr val="FF0000"/>
                </a:solidFill>
              </a:rPr>
              <a:t>Project reporting, querying, and statistics</a:t>
            </a:r>
            <a:endParaRPr>
              <a:solidFill>
                <a:srgbClr val="FF0000"/>
              </a:solidFill>
            </a:endParaRPr>
          </a:p>
          <a:p>
            <a:pPr indent="-298450" lvl="1" marL="914400" rtl="0" algn="l">
              <a:spcBef>
                <a:spcPts val="0"/>
              </a:spcBef>
              <a:spcAft>
                <a:spcPts val="0"/>
              </a:spcAft>
              <a:buClr>
                <a:srgbClr val="FF0000"/>
              </a:buClr>
              <a:buSzPts val="1100"/>
              <a:buChar char="-"/>
            </a:pPr>
            <a:r>
              <a:rPr lang="en">
                <a:solidFill>
                  <a:srgbClr val="FF0000"/>
                </a:solidFill>
              </a:rPr>
              <a:t>Reduce paper waste</a:t>
            </a:r>
            <a:endParaRPr>
              <a:solidFill>
                <a:srgbClr val="FF0000"/>
              </a:solidFill>
            </a:endParaRPr>
          </a:p>
          <a:p>
            <a:pPr indent="-298450" lvl="0" marL="457200" rtl="0" algn="l">
              <a:spcBef>
                <a:spcPts val="0"/>
              </a:spcBef>
              <a:spcAft>
                <a:spcPts val="0"/>
              </a:spcAft>
              <a:buClr>
                <a:srgbClr val="FF0000"/>
              </a:buClr>
              <a:buSzPts val="1100"/>
              <a:buChar char="-"/>
            </a:pPr>
            <a:r>
              <a:rPr lang="en">
                <a:solidFill>
                  <a:srgbClr val="FF0000"/>
                </a:solidFill>
              </a:rPr>
              <a:t>Decrease lost work hours</a:t>
            </a:r>
            <a:endParaRPr>
              <a:solidFill>
                <a:srgbClr val="FF0000"/>
              </a:solidFill>
            </a:endParaRPr>
          </a:p>
          <a:p>
            <a:pPr indent="-298450" lvl="1" marL="914400" rtl="0" algn="l">
              <a:spcBef>
                <a:spcPts val="0"/>
              </a:spcBef>
              <a:spcAft>
                <a:spcPts val="0"/>
              </a:spcAft>
              <a:buClr>
                <a:srgbClr val="FF0000"/>
              </a:buClr>
              <a:buSzPts val="1100"/>
              <a:buChar char="-"/>
            </a:pPr>
            <a:r>
              <a:rPr lang="en">
                <a:solidFill>
                  <a:srgbClr val="FF0000"/>
                </a:solidFill>
              </a:rPr>
              <a:t>Uniformed system and processes</a:t>
            </a:r>
            <a:endParaRPr>
              <a:solidFill>
                <a:srgbClr val="FF0000"/>
              </a:solidFill>
            </a:endParaRPr>
          </a:p>
          <a:p>
            <a:pPr indent="-298450" lvl="1" marL="914400" rtl="0" algn="l">
              <a:spcBef>
                <a:spcPts val="0"/>
              </a:spcBef>
              <a:spcAft>
                <a:spcPts val="0"/>
              </a:spcAft>
              <a:buClr>
                <a:srgbClr val="FF0000"/>
              </a:buClr>
              <a:buSzPts val="1100"/>
              <a:buChar char="-"/>
            </a:pPr>
            <a:r>
              <a:rPr lang="en">
                <a:solidFill>
                  <a:srgbClr val="FF0000"/>
                </a:solidFill>
              </a:rPr>
              <a:t>Validation of data</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6" name="Shape 326"/>
        <p:cNvGrpSpPr/>
        <p:nvPr/>
      </p:nvGrpSpPr>
      <p:grpSpPr>
        <a:xfrm>
          <a:off x="0" y="0"/>
          <a:ext cx="0" cy="0"/>
          <a:chOff x="0" y="0"/>
          <a:chExt cx="0" cy="0"/>
        </a:xfrm>
      </p:grpSpPr>
      <p:sp>
        <p:nvSpPr>
          <p:cNvPr id="327" name="Google Shape;327;g46d4dd6300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8" name="Google Shape;328;g46d4dd6300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[Colton]</a:t>
            </a:r>
            <a:endParaRPr/>
          </a:p>
          <a:p>
            <a:pPr indent="0" lvl="0" marL="0" rtl="0" algn="l">
              <a:spcBef>
                <a:spcPts val="0"/>
              </a:spcBef>
              <a:spcAft>
                <a:spcPts val="0"/>
              </a:spcAft>
              <a:buNone/>
            </a:pPr>
            <a:r>
              <a:rPr lang="en"/>
              <a:t>15 seconds</a:t>
            </a:r>
            <a:endParaRPr/>
          </a:p>
          <a:p>
            <a:pPr indent="0" lvl="0" marL="0" rtl="0" algn="l">
              <a:spcBef>
                <a:spcPts val="0"/>
              </a:spcBef>
              <a:spcAft>
                <a:spcPts val="0"/>
              </a:spcAft>
              <a:buNone/>
            </a:pPr>
            <a:r>
              <a:rPr lang="en"/>
              <a:t>BROADER IMPACT TO THE REST OF CPCESU</a:t>
            </a:r>
            <a:endParaRPr/>
          </a:p>
          <a:p>
            <a:pPr indent="-298450" lvl="0" marL="457200" rtl="0" algn="l">
              <a:spcBef>
                <a:spcPts val="0"/>
              </a:spcBef>
              <a:spcAft>
                <a:spcPts val="0"/>
              </a:spcAft>
              <a:buClr>
                <a:srgbClr val="FF0000"/>
              </a:buClr>
              <a:buSzPts val="1100"/>
              <a:buChar char="-"/>
            </a:pPr>
            <a:r>
              <a:rPr lang="en">
                <a:solidFill>
                  <a:srgbClr val="FF0000"/>
                </a:solidFill>
              </a:rPr>
              <a:t>This may become national system</a:t>
            </a:r>
            <a:endParaRPr>
              <a:solidFill>
                <a:srgbClr val="FF0000"/>
              </a:solidFill>
            </a:endParaRPr>
          </a:p>
          <a:p>
            <a:pPr indent="-298450" lvl="0" marL="457200" rtl="0" algn="l">
              <a:spcBef>
                <a:spcPts val="0"/>
              </a:spcBef>
              <a:spcAft>
                <a:spcPts val="0"/>
              </a:spcAft>
              <a:buClr>
                <a:srgbClr val="FF0000"/>
              </a:buClr>
              <a:buSzPts val="1100"/>
              <a:buChar char="-"/>
            </a:pPr>
            <a:r>
              <a:rPr lang="en">
                <a:solidFill>
                  <a:srgbClr val="FF0000"/>
                </a:solidFill>
              </a:rPr>
              <a:t>So as ECOders, we’re gonna provide the CPCESU with the ability to work on things that matter, such as project statistics, and predictions to help them with future projects. They shouldn’t be wasting their time on scouring an ad hoc database.</a:t>
            </a:r>
            <a:endParaRPr>
              <a:solidFill>
                <a:srgbClr val="FF0000"/>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298450" lvl="0" marL="457200" rtl="0" algn="l">
              <a:spcBef>
                <a:spcPts val="0"/>
              </a:spcBef>
              <a:spcAft>
                <a:spcPts val="0"/>
              </a:spcAft>
              <a:buClr>
                <a:srgbClr val="FF0000"/>
              </a:buClr>
              <a:buSzPts val="1100"/>
              <a:buChar char="-"/>
            </a:pPr>
            <a:r>
              <a:rPr lang="en">
                <a:solidFill>
                  <a:srgbClr val="FF0000"/>
                </a:solidFill>
              </a:rPr>
              <a:t>Project management system</a:t>
            </a:r>
            <a:endParaRPr>
              <a:solidFill>
                <a:srgbClr val="FF0000"/>
              </a:solidFill>
            </a:endParaRPr>
          </a:p>
          <a:p>
            <a:pPr indent="-298450" lvl="1" marL="914400" rtl="0" algn="l">
              <a:spcBef>
                <a:spcPts val="0"/>
              </a:spcBef>
              <a:spcAft>
                <a:spcPts val="0"/>
              </a:spcAft>
              <a:buClr>
                <a:srgbClr val="FF0000"/>
              </a:buClr>
              <a:buSzPts val="1100"/>
              <a:buChar char="-"/>
            </a:pPr>
            <a:r>
              <a:rPr lang="en">
                <a:solidFill>
                  <a:srgbClr val="FF0000"/>
                </a:solidFill>
              </a:rPr>
              <a:t>Project reporting, querying, and statistics</a:t>
            </a:r>
            <a:endParaRPr>
              <a:solidFill>
                <a:srgbClr val="FF0000"/>
              </a:solidFill>
            </a:endParaRPr>
          </a:p>
          <a:p>
            <a:pPr indent="-298450" lvl="1" marL="914400" rtl="0" algn="l">
              <a:spcBef>
                <a:spcPts val="0"/>
              </a:spcBef>
              <a:spcAft>
                <a:spcPts val="0"/>
              </a:spcAft>
              <a:buClr>
                <a:srgbClr val="FF0000"/>
              </a:buClr>
              <a:buSzPts val="1100"/>
              <a:buChar char="-"/>
            </a:pPr>
            <a:r>
              <a:rPr lang="en">
                <a:solidFill>
                  <a:srgbClr val="FF0000"/>
                </a:solidFill>
              </a:rPr>
              <a:t>Reduce paper waste</a:t>
            </a:r>
            <a:endParaRPr>
              <a:solidFill>
                <a:srgbClr val="FF0000"/>
              </a:solidFill>
            </a:endParaRPr>
          </a:p>
          <a:p>
            <a:pPr indent="-298450" lvl="0" marL="457200" rtl="0" algn="l">
              <a:spcBef>
                <a:spcPts val="0"/>
              </a:spcBef>
              <a:spcAft>
                <a:spcPts val="0"/>
              </a:spcAft>
              <a:buClr>
                <a:srgbClr val="FF0000"/>
              </a:buClr>
              <a:buSzPts val="1100"/>
              <a:buChar char="-"/>
            </a:pPr>
            <a:r>
              <a:rPr lang="en">
                <a:solidFill>
                  <a:srgbClr val="FF0000"/>
                </a:solidFill>
              </a:rPr>
              <a:t>Decrease lost work hours</a:t>
            </a:r>
            <a:endParaRPr>
              <a:solidFill>
                <a:srgbClr val="FF0000"/>
              </a:solidFill>
            </a:endParaRPr>
          </a:p>
          <a:p>
            <a:pPr indent="-298450" lvl="1" marL="914400" rtl="0" algn="l">
              <a:spcBef>
                <a:spcPts val="0"/>
              </a:spcBef>
              <a:spcAft>
                <a:spcPts val="0"/>
              </a:spcAft>
              <a:buClr>
                <a:srgbClr val="FF0000"/>
              </a:buClr>
              <a:buSzPts val="1100"/>
              <a:buChar char="-"/>
            </a:pPr>
            <a:r>
              <a:rPr lang="en">
                <a:solidFill>
                  <a:srgbClr val="FF0000"/>
                </a:solidFill>
              </a:rPr>
              <a:t>Uniformed system and processes</a:t>
            </a:r>
            <a:endParaRPr>
              <a:solidFill>
                <a:srgbClr val="FF0000"/>
              </a:solidFill>
            </a:endParaRPr>
          </a:p>
          <a:p>
            <a:pPr indent="-298450" lvl="1" marL="914400" rtl="0" algn="l">
              <a:spcBef>
                <a:spcPts val="0"/>
              </a:spcBef>
              <a:spcAft>
                <a:spcPts val="0"/>
              </a:spcAft>
              <a:buClr>
                <a:srgbClr val="FF0000"/>
              </a:buClr>
              <a:buSzPts val="1100"/>
              <a:buChar char="-"/>
            </a:pPr>
            <a:r>
              <a:rPr lang="en">
                <a:solidFill>
                  <a:srgbClr val="FF0000"/>
                </a:solidFill>
              </a:rPr>
              <a:t>Validation of data</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4" name="Shape 334"/>
        <p:cNvGrpSpPr/>
        <p:nvPr/>
      </p:nvGrpSpPr>
      <p:grpSpPr>
        <a:xfrm>
          <a:off x="0" y="0"/>
          <a:ext cx="0" cy="0"/>
          <a:chOff x="0" y="0"/>
          <a:chExt cx="0" cy="0"/>
        </a:xfrm>
      </p:grpSpPr>
      <p:sp>
        <p:nvSpPr>
          <p:cNvPr id="335" name="Google Shape;335;g46be3d28fa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6" name="Google Shape;336;g46be3d28fa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[Colton]</a:t>
            </a:r>
            <a:endParaRPr/>
          </a:p>
          <a:p>
            <a:pPr indent="0" lvl="0" marL="0" rtl="0" algn="l">
              <a:spcBef>
                <a:spcPts val="0"/>
              </a:spcBef>
              <a:spcAft>
                <a:spcPts val="0"/>
              </a:spcAft>
              <a:buClr>
                <a:schemeClr val="dk1"/>
              </a:buClr>
              <a:buSzPts val="1100"/>
              <a:buFont typeface="Arial"/>
              <a:buNone/>
            </a:pPr>
            <a:r>
              <a:rPr lang="en"/>
              <a:t>30 seconds top</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3" name="Shape 343"/>
        <p:cNvGrpSpPr/>
        <p:nvPr/>
      </p:nvGrpSpPr>
      <p:grpSpPr>
        <a:xfrm>
          <a:off x="0" y="0"/>
          <a:ext cx="0" cy="0"/>
          <a:chOff x="0" y="0"/>
          <a:chExt cx="0" cy="0"/>
        </a:xfrm>
      </p:grpSpPr>
      <p:sp>
        <p:nvSpPr>
          <p:cNvPr id="344" name="Google Shape;344;g513339f823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513339f823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0" name="Shape 350"/>
        <p:cNvGrpSpPr/>
        <p:nvPr/>
      </p:nvGrpSpPr>
      <p:grpSpPr>
        <a:xfrm>
          <a:off x="0" y="0"/>
          <a:ext cx="0" cy="0"/>
          <a:chOff x="0" y="0"/>
          <a:chExt cx="0" cy="0"/>
        </a:xfrm>
      </p:grpSpPr>
      <p:sp>
        <p:nvSpPr>
          <p:cNvPr id="351" name="Google Shape;351;g513339f823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2" name="Google Shape;352;g513339f823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[Colton]</a:t>
            </a:r>
            <a:endParaRPr/>
          </a:p>
          <a:p>
            <a:pPr indent="0" lvl="0" marL="0" rtl="0" algn="l">
              <a:spcBef>
                <a:spcPts val="0"/>
              </a:spcBef>
              <a:spcAft>
                <a:spcPts val="0"/>
              </a:spcAft>
              <a:buClr>
                <a:schemeClr val="dk1"/>
              </a:buClr>
              <a:buSzPts val="1100"/>
              <a:buFont typeface="Arial"/>
              <a:buNone/>
            </a:pPr>
            <a:r>
              <a:rPr lang="en"/>
              <a:t>30 seconds top</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 name="Shape 68"/>
        <p:cNvGrpSpPr/>
        <p:nvPr/>
      </p:nvGrpSpPr>
      <p:grpSpPr>
        <a:xfrm>
          <a:off x="0" y="0"/>
          <a:ext cx="0" cy="0"/>
          <a:chOff x="0" y="0"/>
          <a:chExt cx="0" cy="0"/>
        </a:xfrm>
      </p:grpSpPr>
      <p:sp>
        <p:nvSpPr>
          <p:cNvPr id="69" name="Google Shape;69;g46be5334eb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46be5334eb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[Remy]</a:t>
            </a:r>
            <a:endParaRPr/>
          </a:p>
          <a:p>
            <a:pPr indent="0" lvl="0" marL="0" rtl="0" algn="l">
              <a:spcBef>
                <a:spcPts val="0"/>
              </a:spcBef>
              <a:spcAft>
                <a:spcPts val="0"/>
              </a:spcAft>
              <a:buNone/>
            </a:pPr>
            <a:r>
              <a:rPr lang="en"/>
              <a:t>= Before diving into the problems and solutions, this is their </a:t>
            </a:r>
            <a:r>
              <a:rPr lang="en"/>
              <a:t>current</a:t>
            </a:r>
            <a:r>
              <a:rPr lang="en"/>
              <a:t> project workflow at a glance&lt;pause&gt;</a:t>
            </a:r>
            <a:endParaRPr/>
          </a:p>
          <a:p>
            <a:pPr indent="0" lvl="0" marL="0" rtl="0" algn="l">
              <a:spcBef>
                <a:spcPts val="0"/>
              </a:spcBef>
              <a:spcAft>
                <a:spcPts val="0"/>
              </a:spcAft>
              <a:buNone/>
            </a:pPr>
            <a:r>
              <a:rPr lang="en"/>
              <a:t>= First fed agency proposes a new project and a non-federal organization is found</a:t>
            </a:r>
            <a:endParaRPr/>
          </a:p>
          <a:p>
            <a:pPr indent="0" lvl="0" marL="0" rtl="0" algn="l">
              <a:spcBef>
                <a:spcPts val="0"/>
              </a:spcBef>
              <a:spcAft>
                <a:spcPts val="0"/>
              </a:spcAft>
              <a:buNone/>
            </a:pPr>
            <a:r>
              <a:rPr lang="en"/>
              <a:t>= The contract is drafted and passed back and forth between fed, non-fed, and CPCESU till it is final</a:t>
            </a:r>
            <a:endParaRPr/>
          </a:p>
          <a:p>
            <a:pPr indent="0" lvl="0" marL="0" rtl="0" algn="l">
              <a:spcBef>
                <a:spcPts val="0"/>
              </a:spcBef>
              <a:spcAft>
                <a:spcPts val="0"/>
              </a:spcAft>
              <a:buNone/>
            </a:pPr>
            <a:r>
              <a:rPr lang="en"/>
              <a:t>= Once the contract is signed by both fed and non-gov parties, work starts</a:t>
            </a:r>
            <a:endParaRPr/>
          </a:p>
          <a:p>
            <a:pPr indent="0" lvl="0" marL="0" rtl="0" algn="l">
              <a:spcBef>
                <a:spcPts val="0"/>
              </a:spcBef>
              <a:spcAft>
                <a:spcPts val="0"/>
              </a:spcAft>
              <a:buNone/>
            </a:pPr>
            <a:r>
              <a:rPr lang="en"/>
              <a:t>= Our client tracks the project including any modifications</a:t>
            </a:r>
            <a:endParaRPr/>
          </a:p>
          <a:p>
            <a:pPr indent="0" lvl="0" marL="0" rtl="0" algn="l">
              <a:spcBef>
                <a:spcPts val="0"/>
              </a:spcBef>
              <a:spcAft>
                <a:spcPts val="0"/>
              </a:spcAft>
              <a:buNone/>
            </a:pPr>
            <a:r>
              <a:rPr lang="en"/>
              <a:t>= Once a project is terminated, a final report is created by non-fed org and shared with fed agency and Colorado Plateau</a:t>
            </a:r>
            <a:endParaRPr/>
          </a:p>
          <a:p>
            <a:pPr indent="0" lvl="0" marL="0" rtl="0" algn="l">
              <a:spcBef>
                <a:spcPts val="0"/>
              </a:spcBef>
              <a:spcAft>
                <a:spcPts val="0"/>
              </a:spcAft>
              <a:buNone/>
            </a:pPr>
            <a:r>
              <a:rPr lang="en"/>
              <a:t>= Lastly, the project is archived and used for reporting &lt;end&gt;</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9" name="Shape 359"/>
        <p:cNvGrpSpPr/>
        <p:nvPr/>
      </p:nvGrpSpPr>
      <p:grpSpPr>
        <a:xfrm>
          <a:off x="0" y="0"/>
          <a:ext cx="0" cy="0"/>
          <a:chOff x="0" y="0"/>
          <a:chExt cx="0" cy="0"/>
        </a:xfrm>
      </p:grpSpPr>
      <p:sp>
        <p:nvSpPr>
          <p:cNvPr id="360" name="Google Shape;360;g5633019fb4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1" name="Google Shape;361;g5633019fb4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4" name="Shape 364"/>
        <p:cNvGrpSpPr/>
        <p:nvPr/>
      </p:nvGrpSpPr>
      <p:grpSpPr>
        <a:xfrm>
          <a:off x="0" y="0"/>
          <a:ext cx="0" cy="0"/>
          <a:chOff x="0" y="0"/>
          <a:chExt cx="0" cy="0"/>
        </a:xfrm>
      </p:grpSpPr>
      <p:sp>
        <p:nvSpPr>
          <p:cNvPr id="365" name="Google Shape;365;g5633019fb4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6" name="Google Shape;366;g5633019fb4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[Joseph]</a:t>
            </a:r>
            <a:endParaRPr/>
          </a:p>
          <a:p>
            <a:pPr indent="0" lvl="0" marL="0" rtl="0" algn="l">
              <a:spcBef>
                <a:spcPts val="0"/>
              </a:spcBef>
              <a:spcAft>
                <a:spcPts val="0"/>
              </a:spcAft>
              <a:buClr>
                <a:schemeClr val="dk1"/>
              </a:buClr>
              <a:buSzPts val="1100"/>
              <a:buFont typeface="Arial"/>
              <a:buNone/>
            </a:pPr>
            <a:r>
              <a:rPr lang="en">
                <a:solidFill>
                  <a:schemeClr val="dk1"/>
                </a:solidFill>
              </a:rPr>
              <a:t>30 seconds - 1 minute</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Since the system is hosted by ITS, there are several systems in place to host our virtual machine</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First, at the top, is a web proxy to make the system indirectly accessible from the Internet</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Next is our virtual machine, which hosts our solution</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Lastly, the virtual machine is supported by two other systems.</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The first is a Postgres instance running on another system, supporting the institution</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The other is a network file system which handles the storage of our files and is supported with backups</a:t>
            </a:r>
            <a:endParaRPr>
              <a:solidFill>
                <a:schemeClr val="dk1"/>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1" name="Shape 371"/>
        <p:cNvGrpSpPr/>
        <p:nvPr/>
      </p:nvGrpSpPr>
      <p:grpSpPr>
        <a:xfrm>
          <a:off x="0" y="0"/>
          <a:ext cx="0" cy="0"/>
          <a:chOff x="0" y="0"/>
          <a:chExt cx="0" cy="0"/>
        </a:xfrm>
      </p:grpSpPr>
      <p:sp>
        <p:nvSpPr>
          <p:cNvPr id="372" name="Google Shape;372;g5633019fb4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3" name="Google Shape;373;g5633019fb4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[Jasque]</a:t>
            </a:r>
            <a:endParaRPr/>
          </a:p>
          <a:p>
            <a:pPr indent="0" lvl="0" marL="0" rtl="0" algn="l">
              <a:spcBef>
                <a:spcPts val="0"/>
              </a:spcBef>
              <a:spcAft>
                <a:spcPts val="0"/>
              </a:spcAft>
              <a:buClr>
                <a:schemeClr val="dk1"/>
              </a:buClr>
              <a:buSzPts val="1100"/>
              <a:buFont typeface="Arial"/>
              <a:buNone/>
            </a:pPr>
            <a:r>
              <a:rPr lang="en">
                <a:solidFill>
                  <a:schemeClr val="dk1"/>
                </a:solidFill>
              </a:rPr>
              <a:t>30 seconds - 1 minute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298450" lvl="0" marL="457200" rtl="0" algn="l">
              <a:spcBef>
                <a:spcPts val="0"/>
              </a:spcBef>
              <a:spcAft>
                <a:spcPts val="0"/>
              </a:spcAft>
              <a:buClr>
                <a:schemeClr val="dk1"/>
              </a:buClr>
              <a:buSzPts val="1100"/>
              <a:buChar char="-"/>
            </a:pPr>
            <a:r>
              <a:t/>
            </a:r>
            <a:endParaRPr>
              <a:solidFill>
                <a:schemeClr val="dk1"/>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8" name="Shape 378"/>
        <p:cNvGrpSpPr/>
        <p:nvPr/>
      </p:nvGrpSpPr>
      <p:grpSpPr>
        <a:xfrm>
          <a:off x="0" y="0"/>
          <a:ext cx="0" cy="0"/>
          <a:chOff x="0" y="0"/>
          <a:chExt cx="0" cy="0"/>
        </a:xfrm>
      </p:grpSpPr>
      <p:sp>
        <p:nvSpPr>
          <p:cNvPr id="379" name="Google Shape;379;g4f8d0b6bcb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0" name="Google Shape;380;g4f8d0b6bcb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[Joseph]</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 major part of our project is how we’ve organized it.</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Project root folder structure at a glance</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1st and 2nd columns are for configuration of the repo, the Django project, and Python dependencies.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3rd column is where the meat of the project exists as applications and custom and 3rd party libraries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Last column are automatically generated folders for run time using Django and our own custom commands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Lastly, yellow = stored locally and remotely as Git repo, gray is specific to the local folder (not uploaded by .gitignore rules)</a:t>
            </a:r>
            <a:endParaRPr>
              <a:solidFill>
                <a:schemeClr val="dk1"/>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7" name="Shape 387"/>
        <p:cNvGrpSpPr/>
        <p:nvPr/>
      </p:nvGrpSpPr>
      <p:grpSpPr>
        <a:xfrm>
          <a:off x="0" y="0"/>
          <a:ext cx="0" cy="0"/>
          <a:chOff x="0" y="0"/>
          <a:chExt cx="0" cy="0"/>
        </a:xfrm>
      </p:grpSpPr>
      <p:sp>
        <p:nvSpPr>
          <p:cNvPr id="388" name="Google Shape;388;g4f8d0b6bcb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9" name="Google Shape;389;g4f8d0b6bcb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[Joseph]</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One of the key modules is our project management application called “projects.” The file tree is shown here.</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The left 2 columns are all files generated by Django when you first create a </a:t>
            </a:r>
            <a:r>
              <a:rPr lang="en">
                <a:solidFill>
                  <a:schemeClr val="dk1"/>
                </a:solidFill>
              </a:rPr>
              <a:t>sub application</a:t>
            </a:r>
            <a:r>
              <a:rPr lang="en">
                <a:solidFill>
                  <a:schemeClr val="dk1"/>
                </a:solidFill>
              </a:rPr>
              <a:t>.</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And each part contributes to the Model-View-Controller or MVC </a:t>
            </a:r>
            <a:r>
              <a:rPr lang="en">
                <a:solidFill>
                  <a:schemeClr val="dk1"/>
                </a:solidFill>
              </a:rPr>
              <a:t>paradigm</a:t>
            </a:r>
            <a:r>
              <a:rPr lang="en">
                <a:solidFill>
                  <a:schemeClr val="dk1"/>
                </a:solidFill>
              </a:rPr>
              <a:t> in one form or another.</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Ex: forms.py and views.py both contribute to the View aspect of MVC</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The right</a:t>
            </a:r>
            <a:r>
              <a:rPr lang="en">
                <a:solidFill>
                  <a:schemeClr val="dk1"/>
                </a:solidFill>
              </a:rPr>
              <a:t> side has 3 folders, all of which contain code-first database migrations managed by Django, HTML templates for views, and any static or fixed servable files for the user such as stylesheets, JavaScripts, logos, etc. respectively</a:t>
            </a:r>
            <a:endParaRPr>
              <a:solidFill>
                <a:schemeClr val="dk1"/>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4" name="Shape 394"/>
        <p:cNvGrpSpPr/>
        <p:nvPr/>
      </p:nvGrpSpPr>
      <p:grpSpPr>
        <a:xfrm>
          <a:off x="0" y="0"/>
          <a:ext cx="0" cy="0"/>
          <a:chOff x="0" y="0"/>
          <a:chExt cx="0" cy="0"/>
        </a:xfrm>
      </p:grpSpPr>
      <p:sp>
        <p:nvSpPr>
          <p:cNvPr id="395" name="Google Shape;395;g4fef510b2c_1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6" name="Google Shape;396;g4fef510b2c_1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[Joseph]</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Now, a more in-depth look at our core files for the projects app.</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In our models.py (first column) is our database models. Project is self-explanatory with </a:t>
            </a:r>
            <a:r>
              <a:rPr lang="en">
                <a:solidFill>
                  <a:schemeClr val="dk1"/>
                </a:solidFill>
              </a:rPr>
              <a:t>supporting Modification</a:t>
            </a:r>
            <a:r>
              <a:rPr lang="en">
                <a:solidFill>
                  <a:schemeClr val="dk1"/>
                </a:solidFill>
              </a:rPr>
              <a:t> and Revision history models for projects.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Urls.py (second column) is our routing controller to our different front-end views. Example: for the projects’ app’s index, we use “/projects”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In the last column, views.py covers the different user interfaces. Again, the example for the index is a list view of all of the projects and uses the template “index.html” in the projects app folder.</a:t>
            </a:r>
            <a:endParaRPr>
              <a:solidFill>
                <a:schemeClr val="dk1"/>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2" name="Shape 402"/>
        <p:cNvGrpSpPr/>
        <p:nvPr/>
      </p:nvGrpSpPr>
      <p:grpSpPr>
        <a:xfrm>
          <a:off x="0" y="0"/>
          <a:ext cx="0" cy="0"/>
          <a:chOff x="0" y="0"/>
          <a:chExt cx="0" cy="0"/>
        </a:xfrm>
      </p:grpSpPr>
      <p:sp>
        <p:nvSpPr>
          <p:cNvPr id="403" name="Google Shape;403;g57d172a2f0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4" name="Google Shape;404;g57d172a2f0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[Jasque]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Looks through these documents, pulling out as much relevant data from them as possible, decreasing the entry lag time of a project being introduced to the CPCESU to it being</a:t>
            </a:r>
            <a:endParaRPr>
              <a:solidFill>
                <a:schemeClr val="dk1"/>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0" name="Shape 410"/>
        <p:cNvGrpSpPr/>
        <p:nvPr/>
      </p:nvGrpSpPr>
      <p:grpSpPr>
        <a:xfrm>
          <a:off x="0" y="0"/>
          <a:ext cx="0" cy="0"/>
          <a:chOff x="0" y="0"/>
          <a:chExt cx="0" cy="0"/>
        </a:xfrm>
      </p:grpSpPr>
      <p:sp>
        <p:nvSpPr>
          <p:cNvPr id="411" name="Google Shape;411;g5633019fb4_1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2" name="Google Shape;412;g5633019fb4_1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[Joseph]</a:t>
            </a:r>
            <a:endParaRPr/>
          </a:p>
          <a:p>
            <a:pPr indent="-298450" lvl="0" marL="457200" rtl="0" algn="l">
              <a:spcBef>
                <a:spcPts val="0"/>
              </a:spcBef>
              <a:spcAft>
                <a:spcPts val="0"/>
              </a:spcAft>
              <a:buSzPts val="1100"/>
              <a:buChar char="-"/>
            </a:pPr>
            <a:r>
              <a:rPr lang="en"/>
              <a:t>Describing user testing</a:t>
            </a:r>
            <a:endParaRPr/>
          </a:p>
          <a:p>
            <a:pPr indent="-298450" lvl="0" marL="457200" rtl="0" algn="l">
              <a:spcBef>
                <a:spcPts val="0"/>
              </a:spcBef>
              <a:spcAft>
                <a:spcPts val="0"/>
              </a:spcAft>
              <a:buSzPts val="1100"/>
              <a:buChar char="-"/>
            </a:pPr>
            <a:r>
              <a:rPr lang="en"/>
              <a:t>From user story, say creating a new project, make metrics and tests</a:t>
            </a:r>
            <a:endParaRPr/>
          </a:p>
          <a:p>
            <a:pPr indent="-298450" lvl="1" marL="914400" rtl="0" algn="l">
              <a:spcBef>
                <a:spcPts val="0"/>
              </a:spcBef>
              <a:spcAft>
                <a:spcPts val="0"/>
              </a:spcAft>
              <a:buSzPts val="1100"/>
              <a:buChar char="-"/>
            </a:pPr>
            <a:r>
              <a:rPr lang="en"/>
              <a:t>Metrics for measurable results</a:t>
            </a:r>
            <a:endParaRPr/>
          </a:p>
          <a:p>
            <a:pPr indent="-298450" lvl="1" marL="914400" rtl="0" algn="l">
              <a:spcBef>
                <a:spcPts val="0"/>
              </a:spcBef>
              <a:spcAft>
                <a:spcPts val="0"/>
              </a:spcAft>
              <a:buSzPts val="1100"/>
              <a:buChar char="-"/>
            </a:pPr>
            <a:r>
              <a:rPr lang="en"/>
              <a:t>Examples the timing and number of clicks to create a project.</a:t>
            </a:r>
            <a:endParaRPr/>
          </a:p>
          <a:p>
            <a:pPr indent="-298450" lvl="0" marL="457200" rtl="0" algn="l">
              <a:spcBef>
                <a:spcPts val="0"/>
              </a:spcBef>
              <a:spcAft>
                <a:spcPts val="0"/>
              </a:spcAft>
              <a:buSzPts val="1100"/>
              <a:buChar char="-"/>
            </a:pPr>
            <a:r>
              <a:rPr lang="en"/>
              <a:t>From here, translate feedback → determine outcome</a:t>
            </a:r>
            <a:endParaRPr/>
          </a:p>
          <a:p>
            <a:pPr indent="-298450" lvl="0" marL="457200" rtl="0" algn="l">
              <a:spcBef>
                <a:spcPts val="0"/>
              </a:spcBef>
              <a:spcAft>
                <a:spcPts val="0"/>
              </a:spcAft>
              <a:buSzPts val="1100"/>
              <a:buChar char="-"/>
            </a:pPr>
            <a:r>
              <a:rPr lang="en"/>
              <a:t>Pass is pass, requirement or requirements are complete</a:t>
            </a:r>
            <a:endParaRPr/>
          </a:p>
          <a:p>
            <a:pPr indent="-298450" lvl="0" marL="457200" rtl="0" algn="l">
              <a:spcBef>
                <a:spcPts val="0"/>
              </a:spcBef>
              <a:spcAft>
                <a:spcPts val="0"/>
              </a:spcAft>
              <a:buSzPts val="1100"/>
              <a:buChar char="-"/>
            </a:pPr>
            <a:r>
              <a:rPr lang="en"/>
              <a:t>Not met means changes need to be done</a:t>
            </a:r>
            <a:endParaRPr/>
          </a:p>
          <a:p>
            <a:pPr indent="-298450" lvl="0" marL="457200" rtl="0" algn="l">
              <a:spcBef>
                <a:spcPts val="0"/>
              </a:spcBef>
              <a:spcAft>
                <a:spcPts val="0"/>
              </a:spcAft>
              <a:buSzPts val="1100"/>
              <a:buChar char="-"/>
            </a:pPr>
            <a:r>
              <a:rPr lang="en"/>
              <a:t>Changes → the user interface, features, fixing bugs, and so on</a:t>
            </a:r>
            <a:endParaRPr/>
          </a:p>
          <a:p>
            <a:pPr indent="-298450" lvl="0" marL="457200" rtl="0" algn="l">
              <a:spcBef>
                <a:spcPts val="0"/>
              </a:spcBef>
              <a:spcAft>
                <a:spcPts val="0"/>
              </a:spcAft>
              <a:buSzPts val="1100"/>
              <a:buChar char="-"/>
            </a:pPr>
            <a:r>
              <a:rPr lang="en"/>
              <a:t>After implementing adjustments, rinse and repeat</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4" name="Shape 124"/>
        <p:cNvGrpSpPr/>
        <p:nvPr/>
      </p:nvGrpSpPr>
      <p:grpSpPr>
        <a:xfrm>
          <a:off x="0" y="0"/>
          <a:ext cx="0" cy="0"/>
          <a:chOff x="0" y="0"/>
          <a:chExt cx="0" cy="0"/>
        </a:xfrm>
      </p:grpSpPr>
      <p:sp>
        <p:nvSpPr>
          <p:cNvPr id="125" name="Google Shape;125;g567a4e6020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567a4e6020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[Remy]</a:t>
            </a:r>
            <a:endParaRPr/>
          </a:p>
          <a:p>
            <a:pPr indent="0" lvl="0" marL="0" rtl="0" algn="l">
              <a:spcBef>
                <a:spcPts val="0"/>
              </a:spcBef>
              <a:spcAft>
                <a:spcPts val="0"/>
              </a:spcAft>
              <a:buNone/>
            </a:pPr>
            <a:r>
              <a:rPr lang="en"/>
              <a:t>= From the current project management workflow, we have summarized the problems at each step into one or two words each&lt;pause&gt;</a:t>
            </a:r>
            <a:endParaRPr/>
          </a:p>
          <a:p>
            <a:pPr indent="0" lvl="0" marL="0" rtl="0" algn="l">
              <a:spcBef>
                <a:spcPts val="0"/>
              </a:spcBef>
              <a:spcAft>
                <a:spcPts val="0"/>
              </a:spcAft>
              <a:buNone/>
            </a:pPr>
            <a:r>
              <a:rPr lang="en"/>
              <a:t>= </a:t>
            </a:r>
            <a:r>
              <a:rPr lang="en">
                <a:solidFill>
                  <a:schemeClr val="dk1"/>
                </a:solidFill>
              </a:rPr>
              <a:t>Tracking the projects, especially modifications,</a:t>
            </a:r>
            <a:r>
              <a:rPr lang="en"/>
              <a:t> →  crux of our client’s problems (shown in yellow)</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 Modifications - adding or removing time, money, and/or personnel</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 The biggest problem = tens of millions of dollars unreported →  bad tracking and reporting</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 Goal = Report to NAU, their host organization, 50% overhead, only a 17.5% indirect rate</a:t>
            </a:r>
            <a:endParaRPr>
              <a:solidFill>
                <a:schemeClr val="dk1"/>
              </a:solidFill>
            </a:endParaRPr>
          </a:p>
          <a:p>
            <a:pPr indent="0" lvl="0" marL="0" rtl="0" algn="l">
              <a:spcBef>
                <a:spcPts val="0"/>
              </a:spcBef>
              <a:spcAft>
                <a:spcPts val="0"/>
              </a:spcAft>
              <a:buNone/>
            </a:pPr>
            <a:r>
              <a:rPr lang="en">
                <a:solidFill>
                  <a:schemeClr val="dk1"/>
                </a:solidFill>
              </a:rPr>
              <a:t>= This can impact whether or not NAU wants to host the organization in the future</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6" name="Shape 166"/>
        <p:cNvGrpSpPr/>
        <p:nvPr/>
      </p:nvGrpSpPr>
      <p:grpSpPr>
        <a:xfrm>
          <a:off x="0" y="0"/>
          <a:ext cx="0" cy="0"/>
          <a:chOff x="0" y="0"/>
          <a:chExt cx="0" cy="0"/>
        </a:xfrm>
      </p:grpSpPr>
      <p:sp>
        <p:nvSpPr>
          <p:cNvPr id="167" name="Google Shape;167;g58cd041bd9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58cd041bd9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Clr>
                <a:schemeClr val="dk1"/>
              </a:buClr>
              <a:buSzPts val="1100"/>
              <a:buFont typeface="Arial"/>
              <a:buNone/>
            </a:pPr>
            <a:r>
              <a:rPr lang="en" sz="1200">
                <a:solidFill>
                  <a:schemeClr val="dk1"/>
                </a:solidFill>
                <a:latin typeface="Roboto"/>
                <a:ea typeface="Roboto"/>
                <a:cs typeface="Roboto"/>
                <a:sym typeface="Roboto"/>
              </a:rPr>
              <a:t>[Colton]</a:t>
            </a:r>
            <a:endParaRPr sz="1200">
              <a:solidFill>
                <a:schemeClr val="dk1"/>
              </a:solidFill>
              <a:latin typeface="Roboto"/>
              <a:ea typeface="Roboto"/>
              <a:cs typeface="Roboto"/>
              <a:sym typeface="Roboto"/>
            </a:endParaRPr>
          </a:p>
          <a:p>
            <a:pPr indent="0" lvl="0" marL="0" rtl="0" algn="l">
              <a:lnSpc>
                <a:spcPct val="107916"/>
              </a:lnSpc>
              <a:spcBef>
                <a:spcPts val="800"/>
              </a:spcBef>
              <a:spcAft>
                <a:spcPts val="0"/>
              </a:spcAft>
              <a:buClr>
                <a:schemeClr val="dk1"/>
              </a:buClr>
              <a:buSzPts val="1100"/>
              <a:buFont typeface="Arial"/>
              <a:buNone/>
            </a:pPr>
            <a:r>
              <a:rPr lang="en" sz="1200">
                <a:solidFill>
                  <a:schemeClr val="dk1"/>
                </a:solidFill>
                <a:latin typeface="Roboto"/>
                <a:ea typeface="Roboto"/>
                <a:cs typeface="Roboto"/>
                <a:sym typeface="Roboto"/>
              </a:rPr>
              <a:t>30 seconds</a:t>
            </a:r>
            <a:endParaRPr sz="1200">
              <a:solidFill>
                <a:schemeClr val="dk1"/>
              </a:solidFill>
              <a:latin typeface="Roboto"/>
              <a:ea typeface="Roboto"/>
              <a:cs typeface="Roboto"/>
              <a:sym typeface="Roboto"/>
            </a:endParaRPr>
          </a:p>
          <a:p>
            <a:pPr indent="0" lvl="0" marL="0" rtl="0" algn="l">
              <a:lnSpc>
                <a:spcPct val="107916"/>
              </a:lnSpc>
              <a:spcBef>
                <a:spcPts val="800"/>
              </a:spcBef>
              <a:spcAft>
                <a:spcPts val="0"/>
              </a:spcAft>
              <a:buClr>
                <a:schemeClr val="dk1"/>
              </a:buClr>
              <a:buSzPts val="1100"/>
              <a:buFont typeface="Arial"/>
              <a:buNone/>
            </a:pPr>
            <a:r>
              <a:rPr lang="en" sz="1200">
                <a:solidFill>
                  <a:schemeClr val="dk1"/>
                </a:solidFill>
                <a:latin typeface="Roboto"/>
                <a:ea typeface="Roboto"/>
                <a:cs typeface="Roboto"/>
                <a:sym typeface="Roboto"/>
              </a:rPr>
              <a:t>Since their founding, they have used an off-the-cuff approach to project management using </a:t>
            </a:r>
            <a:endParaRPr sz="1200">
              <a:solidFill>
                <a:schemeClr val="dk1"/>
              </a:solidFill>
              <a:latin typeface="Roboto"/>
              <a:ea typeface="Roboto"/>
              <a:cs typeface="Roboto"/>
              <a:sym typeface="Roboto"/>
            </a:endParaRPr>
          </a:p>
          <a:p>
            <a:pPr indent="-304800" lvl="0" marL="457200" rtl="0" algn="l">
              <a:lnSpc>
                <a:spcPct val="107916"/>
              </a:lnSpc>
              <a:spcBef>
                <a:spcPts val="800"/>
              </a:spcBef>
              <a:spcAft>
                <a:spcPts val="0"/>
              </a:spcAft>
              <a:buClr>
                <a:schemeClr val="dk1"/>
              </a:buClr>
              <a:buSzPts val="1200"/>
              <a:buFont typeface="Roboto"/>
              <a:buChar char="●"/>
            </a:pPr>
            <a:r>
              <a:rPr lang="en" sz="1200">
                <a:solidFill>
                  <a:schemeClr val="dk1"/>
                </a:solidFill>
                <a:latin typeface="Roboto"/>
                <a:ea typeface="Roboto"/>
                <a:cs typeface="Roboto"/>
                <a:sym typeface="Roboto"/>
              </a:rPr>
              <a:t>Email to setup and update the projects</a:t>
            </a:r>
            <a:endParaRPr sz="1200">
              <a:solidFill>
                <a:schemeClr val="dk1"/>
              </a:solidFill>
              <a:latin typeface="Roboto"/>
              <a:ea typeface="Roboto"/>
              <a:cs typeface="Roboto"/>
              <a:sym typeface="Roboto"/>
            </a:endParaRPr>
          </a:p>
          <a:p>
            <a:pPr indent="-304800" lvl="0" marL="457200" rtl="0" algn="l">
              <a:lnSpc>
                <a:spcPct val="107916"/>
              </a:lnSpc>
              <a:spcBef>
                <a:spcPts val="0"/>
              </a:spcBef>
              <a:spcAft>
                <a:spcPts val="0"/>
              </a:spcAft>
              <a:buClr>
                <a:schemeClr val="dk1"/>
              </a:buClr>
              <a:buSzPts val="1200"/>
              <a:buFont typeface="Roboto"/>
              <a:buChar char="●"/>
            </a:pPr>
            <a:r>
              <a:rPr lang="en" sz="1200">
                <a:solidFill>
                  <a:schemeClr val="dk1"/>
                </a:solidFill>
                <a:latin typeface="Roboto"/>
                <a:ea typeface="Roboto"/>
                <a:cs typeface="Roboto"/>
                <a:sym typeface="Roboto"/>
              </a:rPr>
              <a:t>Microsoft Excel to track the projects</a:t>
            </a:r>
            <a:endParaRPr sz="1200">
              <a:solidFill>
                <a:schemeClr val="dk1"/>
              </a:solidFill>
              <a:latin typeface="Roboto"/>
              <a:ea typeface="Roboto"/>
              <a:cs typeface="Roboto"/>
              <a:sym typeface="Roboto"/>
            </a:endParaRPr>
          </a:p>
          <a:p>
            <a:pPr indent="-304800" lvl="0" marL="457200" rtl="0" algn="l">
              <a:lnSpc>
                <a:spcPct val="107916"/>
              </a:lnSpc>
              <a:spcBef>
                <a:spcPts val="0"/>
              </a:spcBef>
              <a:spcAft>
                <a:spcPts val="0"/>
              </a:spcAft>
              <a:buClr>
                <a:schemeClr val="dk1"/>
              </a:buClr>
              <a:buSzPts val="1200"/>
              <a:buFont typeface="Roboto"/>
              <a:buChar char="●"/>
            </a:pPr>
            <a:r>
              <a:rPr lang="en" sz="1200">
                <a:solidFill>
                  <a:schemeClr val="dk1"/>
                </a:solidFill>
                <a:latin typeface="Roboto"/>
                <a:ea typeface="Roboto"/>
                <a:cs typeface="Roboto"/>
                <a:sym typeface="Roboto"/>
              </a:rPr>
              <a:t>Microsoft Access database to archive the projects</a:t>
            </a:r>
            <a:endParaRPr sz="1200">
              <a:solidFill>
                <a:schemeClr val="dk1"/>
              </a:solidFill>
              <a:latin typeface="Roboto"/>
              <a:ea typeface="Roboto"/>
              <a:cs typeface="Roboto"/>
              <a:sym typeface="Roboto"/>
            </a:endParaRPr>
          </a:p>
          <a:p>
            <a:pPr indent="-304800" lvl="0" marL="457200" rtl="0" algn="l">
              <a:lnSpc>
                <a:spcPct val="107916"/>
              </a:lnSpc>
              <a:spcBef>
                <a:spcPts val="0"/>
              </a:spcBef>
              <a:spcAft>
                <a:spcPts val="0"/>
              </a:spcAft>
              <a:buClr>
                <a:schemeClr val="dk1"/>
              </a:buClr>
              <a:buSzPts val="1200"/>
              <a:buFont typeface="Roboto"/>
              <a:buChar char="●"/>
            </a:pPr>
            <a:r>
              <a:rPr lang="en" sz="1200">
                <a:solidFill>
                  <a:schemeClr val="dk1"/>
                </a:solidFill>
                <a:latin typeface="Roboto"/>
                <a:ea typeface="Roboto"/>
                <a:cs typeface="Roboto"/>
                <a:sym typeface="Roboto"/>
              </a:rPr>
              <a:t>Shared file system to store the documents of the projects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1" name="Shape 181"/>
        <p:cNvGrpSpPr/>
        <p:nvPr/>
      </p:nvGrpSpPr>
      <p:grpSpPr>
        <a:xfrm>
          <a:off x="0" y="0"/>
          <a:ext cx="0" cy="0"/>
          <a:chOff x="0" y="0"/>
          <a:chExt cx="0" cy="0"/>
        </a:xfrm>
      </p:grpSpPr>
      <p:sp>
        <p:nvSpPr>
          <p:cNvPr id="182" name="Google Shape;182;g46be5334eb_0_1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46be5334eb_0_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[Colton]</a:t>
            </a:r>
            <a:endParaRPr/>
          </a:p>
          <a:p>
            <a:pPr indent="0" lvl="0" marL="0" rtl="0" algn="l">
              <a:spcBef>
                <a:spcPts val="0"/>
              </a:spcBef>
              <a:spcAft>
                <a:spcPts val="0"/>
              </a:spcAft>
              <a:buNone/>
            </a:pPr>
            <a:r>
              <a:rPr lang="en"/>
              <a:t>30 seconds - 1 minute</a:t>
            </a:r>
            <a:endParaRPr/>
          </a:p>
          <a:p>
            <a:pPr indent="0" lvl="0" marL="0" rtl="0" algn="l">
              <a:spcBef>
                <a:spcPts val="0"/>
              </a:spcBef>
              <a:spcAft>
                <a:spcPts val="0"/>
              </a:spcAft>
              <a:buNone/>
            </a:pPr>
            <a:r>
              <a:rPr lang="en"/>
              <a:t>The solution will be a secure web application built with Django with a PostgreSQL database that will track projects throughout their lifetime, archiving them when they are closed and disallowing edits to them</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Hosted on its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Note web framework</a:t>
            </a:r>
            <a:endParaRPr/>
          </a:p>
          <a:p>
            <a:pPr indent="0" lvl="0" marL="0" rtl="0" algn="l">
              <a:spcBef>
                <a:spcPts val="0"/>
              </a:spcBef>
              <a:spcAft>
                <a:spcPts val="0"/>
              </a:spcAft>
              <a:buNone/>
            </a:pPr>
            <a:r>
              <a:rPr lang="en"/>
              <a:t>!!!!!!!!!!!!!!!!!!!!!!!!!!!!!!Number the slides!!!!!!!!!!!!!!!!!!!!!</a:t>
            </a:r>
            <a:endParaRPr/>
          </a:p>
          <a:p>
            <a:pPr indent="0" lvl="0" marL="0" rtl="0" algn="l">
              <a:spcBef>
                <a:spcPts val="0"/>
              </a:spcBef>
              <a:spcAft>
                <a:spcPts val="0"/>
              </a:spcAft>
              <a:buNone/>
            </a:pPr>
            <a:r>
              <a:rPr lang="en"/>
              <a:t>Key words to solve the various stakeholder problems</a:t>
            </a:r>
            <a:endParaRPr/>
          </a:p>
          <a:p>
            <a:pPr indent="0" lvl="0" marL="0" rtl="0" algn="l">
              <a:spcBef>
                <a:spcPts val="0"/>
              </a:spcBef>
              <a:spcAft>
                <a:spcPts val="0"/>
              </a:spcAft>
              <a:buNone/>
            </a:pPr>
            <a:r>
              <a:rPr lang="en"/>
              <a:t>Where in solution addressing key works in previous slide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Should be clear in mapping the problem to the solution with keywords</a:t>
            </a:r>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8" name="Shape 188"/>
        <p:cNvGrpSpPr/>
        <p:nvPr/>
      </p:nvGrpSpPr>
      <p:grpSpPr>
        <a:xfrm>
          <a:off x="0" y="0"/>
          <a:ext cx="0" cy="0"/>
          <a:chOff x="0" y="0"/>
          <a:chExt cx="0" cy="0"/>
        </a:xfrm>
      </p:grpSpPr>
      <p:sp>
        <p:nvSpPr>
          <p:cNvPr id="189" name="Google Shape;189;g46be5334eb_0_1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46be5334eb_0_1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[Jasque]</a:t>
            </a:r>
            <a:endParaRPr/>
          </a:p>
          <a:p>
            <a:pPr indent="0" lvl="0" marL="0" rtl="0" algn="l">
              <a:spcBef>
                <a:spcPts val="0"/>
              </a:spcBef>
              <a:spcAft>
                <a:spcPts val="0"/>
              </a:spcAft>
              <a:buNone/>
            </a:pPr>
            <a:r>
              <a:rPr lang="en"/>
              <a:t>As a &lt;user type&gt;, I want &lt;some goal&gt; so that &lt;some reason&gt;</a:t>
            </a:r>
            <a:endParaRPr/>
          </a:p>
          <a:p>
            <a:pPr indent="0" lvl="0" marL="0" rtl="0" algn="l">
              <a:spcBef>
                <a:spcPts val="0"/>
              </a:spcBef>
              <a:spcAft>
                <a:spcPts val="0"/>
              </a:spcAft>
              <a:buNone/>
            </a:pPr>
            <a:r>
              <a:t/>
            </a:r>
            <a:endParaRPr/>
          </a:p>
          <a:p>
            <a:pPr indent="-355600" lvl="1" marL="914400" rtl="0" algn="l">
              <a:lnSpc>
                <a:spcPct val="115000"/>
              </a:lnSpc>
              <a:spcBef>
                <a:spcPts val="0"/>
              </a:spcBef>
              <a:spcAft>
                <a:spcPts val="0"/>
              </a:spcAft>
              <a:buClr>
                <a:schemeClr val="dk2"/>
              </a:buClr>
              <a:buSzPts val="2000"/>
              <a:buChar char="○"/>
            </a:pPr>
            <a:r>
              <a:rPr lang="en" sz="2000">
                <a:solidFill>
                  <a:schemeClr val="dk2"/>
                </a:solidFill>
                <a:highlight>
                  <a:schemeClr val="lt1"/>
                </a:highlight>
              </a:rPr>
              <a:t>I understand, at a glance, what the project status is</a:t>
            </a:r>
            <a:endParaRPr sz="2000">
              <a:solidFill>
                <a:schemeClr val="dk2"/>
              </a:solidFill>
              <a:highlight>
                <a:schemeClr val="lt1"/>
              </a:highlight>
            </a:endParaRPr>
          </a:p>
          <a:p>
            <a:pPr indent="-355600" lvl="1" marL="914400" rtl="0" algn="l">
              <a:lnSpc>
                <a:spcPct val="115000"/>
              </a:lnSpc>
              <a:spcBef>
                <a:spcPts val="0"/>
              </a:spcBef>
              <a:spcAft>
                <a:spcPts val="0"/>
              </a:spcAft>
              <a:buClr>
                <a:schemeClr val="dk2"/>
              </a:buClr>
              <a:buSzPts val="2000"/>
              <a:buChar char="○"/>
            </a:pPr>
            <a:r>
              <a:rPr lang="en" sz="2000">
                <a:solidFill>
                  <a:schemeClr val="dk2"/>
                </a:solidFill>
                <a:highlight>
                  <a:schemeClr val="lt1"/>
                </a:highlight>
              </a:rPr>
              <a:t>Database stays updated</a:t>
            </a:r>
            <a:endParaRPr sz="2000">
              <a:solidFill>
                <a:schemeClr val="dk2"/>
              </a:solidFill>
              <a:highlight>
                <a:schemeClr val="lt1"/>
              </a:highlight>
            </a:endParaRPr>
          </a:p>
          <a:p>
            <a:pPr indent="-355600" lvl="1" marL="914400" rtl="0" algn="l">
              <a:lnSpc>
                <a:spcPct val="115000"/>
              </a:lnSpc>
              <a:spcBef>
                <a:spcPts val="0"/>
              </a:spcBef>
              <a:spcAft>
                <a:spcPts val="0"/>
              </a:spcAft>
              <a:buClr>
                <a:schemeClr val="dk2"/>
              </a:buClr>
              <a:buSzPts val="2000"/>
              <a:buChar char="○"/>
            </a:pPr>
            <a:r>
              <a:rPr lang="en" sz="2000">
                <a:solidFill>
                  <a:schemeClr val="dk2"/>
                </a:solidFill>
                <a:highlight>
                  <a:schemeClr val="lt1"/>
                </a:highlight>
              </a:rPr>
              <a:t>common errors are not made</a:t>
            </a:r>
            <a:endParaRPr sz="2000">
              <a:solidFill>
                <a:schemeClr val="dk2"/>
              </a:solidFill>
              <a:highlight>
                <a:schemeClr val="lt1"/>
              </a:highlight>
            </a:endParaRPr>
          </a:p>
          <a:p>
            <a:pPr indent="-355600" lvl="1" marL="914400" rtl="0" algn="l">
              <a:lnSpc>
                <a:spcPct val="115000"/>
              </a:lnSpc>
              <a:spcBef>
                <a:spcPts val="0"/>
              </a:spcBef>
              <a:spcAft>
                <a:spcPts val="0"/>
              </a:spcAft>
              <a:buClr>
                <a:schemeClr val="dk2"/>
              </a:buClr>
              <a:buSzPts val="2000"/>
              <a:buChar char="○"/>
            </a:pPr>
            <a:r>
              <a:rPr lang="en" sz="2000">
                <a:solidFill>
                  <a:schemeClr val="dk2"/>
                </a:solidFill>
                <a:highlight>
                  <a:schemeClr val="lt1"/>
                </a:highlight>
              </a:rPr>
              <a:t>I don’t have to type in all of the data</a:t>
            </a:r>
            <a:endParaRPr sz="2000">
              <a:solidFill>
                <a:schemeClr val="dk2"/>
              </a:solidFill>
              <a:highlight>
                <a:schemeClr val="lt1"/>
              </a:highlight>
            </a:endParaRPr>
          </a:p>
          <a:p>
            <a:pPr indent="-355600" lvl="1" marL="914400" rtl="0" algn="l">
              <a:lnSpc>
                <a:spcPct val="115000"/>
              </a:lnSpc>
              <a:spcBef>
                <a:spcPts val="0"/>
              </a:spcBef>
              <a:spcAft>
                <a:spcPts val="0"/>
              </a:spcAft>
              <a:buClr>
                <a:schemeClr val="dk2"/>
              </a:buClr>
              <a:buSzPts val="2000"/>
              <a:buChar char="○"/>
            </a:pPr>
            <a:r>
              <a:rPr lang="en" sz="2000">
                <a:solidFill>
                  <a:schemeClr val="dk2"/>
                </a:solidFill>
                <a:highlight>
                  <a:schemeClr val="lt1"/>
                </a:highlight>
              </a:rPr>
              <a:t>I can inform organizations what they have done and to report to upper management</a:t>
            </a:r>
            <a:endParaRPr sz="2000">
              <a:solidFill>
                <a:schemeClr val="dk2"/>
              </a:solidFill>
              <a:highlight>
                <a:schemeClr val="lt1"/>
              </a:highlight>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5" name="Shape 195"/>
        <p:cNvGrpSpPr/>
        <p:nvPr/>
      </p:nvGrpSpPr>
      <p:grpSpPr>
        <a:xfrm>
          <a:off x="0" y="0"/>
          <a:ext cx="0" cy="0"/>
          <a:chOff x="0" y="0"/>
          <a:chExt cx="0" cy="0"/>
        </a:xfrm>
      </p:grpSpPr>
      <p:sp>
        <p:nvSpPr>
          <p:cNvPr id="196" name="Google Shape;196;g46be3d28fa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46be3d28fa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[Colton]</a:t>
            </a:r>
            <a:endParaRPr/>
          </a:p>
          <a:p>
            <a:pPr indent="0" lvl="0" marL="0" rtl="0" algn="l">
              <a:spcBef>
                <a:spcPts val="0"/>
              </a:spcBef>
              <a:spcAft>
                <a:spcPts val="0"/>
              </a:spcAft>
              <a:buClr>
                <a:schemeClr val="dk1"/>
              </a:buClr>
              <a:buSzPts val="1100"/>
              <a:buFont typeface="Arial"/>
              <a:buNone/>
            </a:pPr>
            <a:r>
              <a:rPr lang="en">
                <a:solidFill>
                  <a:schemeClr val="dk1"/>
                </a:solidFill>
              </a:rPr>
              <a:t>30 seconds - 1 minute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Talk more to why we chose the technologies that we did  (i.e postgres, apache mod-wsgi, django, redhat7)</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Update diagram with new font</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-ITS was chosen as the host since the CPCESU is hosted by NAU, therefore there would be constant support for the employees from NAU ITS.</a:t>
            </a:r>
            <a:endParaRPr>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2" name="Shape 202"/>
        <p:cNvGrpSpPr/>
        <p:nvPr/>
      </p:nvGrpSpPr>
      <p:grpSpPr>
        <a:xfrm>
          <a:off x="0" y="0"/>
          <a:ext cx="0" cy="0"/>
          <a:chOff x="0" y="0"/>
          <a:chExt cx="0" cy="0"/>
        </a:xfrm>
      </p:grpSpPr>
      <p:sp>
        <p:nvSpPr>
          <p:cNvPr id="203" name="Google Shape;203;g4f8d0b6af6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4f8d0b6af6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[Colton]</a:t>
            </a:r>
            <a:endParaRPr/>
          </a:p>
          <a:p>
            <a:pPr indent="0" lvl="0" marL="0" rtl="0" algn="l">
              <a:spcBef>
                <a:spcPts val="0"/>
              </a:spcBef>
              <a:spcAft>
                <a:spcPts val="0"/>
              </a:spcAft>
              <a:buClr>
                <a:schemeClr val="dk1"/>
              </a:buClr>
              <a:buSzPts val="1100"/>
              <a:buFont typeface="Arial"/>
              <a:buNone/>
            </a:pPr>
            <a:r>
              <a:rPr lang="en">
                <a:solidFill>
                  <a:schemeClr val="dk1"/>
                </a:solidFill>
              </a:rPr>
              <a:t>30 seconds - 1 minute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We dont have a flat “one app” for the whole project, we divided into different applications and libraries. And each app will have its own </a:t>
            </a:r>
            <a:r>
              <a:rPr lang="en">
                <a:solidFill>
                  <a:schemeClr val="dk1"/>
                </a:solidFill>
              </a:rPr>
              <a:t>separate</a:t>
            </a:r>
            <a:r>
              <a:rPr lang="en">
                <a:solidFill>
                  <a:schemeClr val="dk1"/>
                </a:solidFill>
              </a:rPr>
              <a:t> MVC that is linked together by urls.py</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Work in tandem without having to rely on each other for functionality</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3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3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8.g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3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38.g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3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6.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3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1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1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comments" Target="../comments/comment1.xml"/><Relationship Id="rId4" Type="http://schemas.openxmlformats.org/officeDocument/2006/relationships/image" Target="../media/image18.jpg"/><Relationship Id="rId5" Type="http://schemas.openxmlformats.org/officeDocument/2006/relationships/image" Target="../media/image19.jpg"/><Relationship Id="rId6" Type="http://schemas.openxmlformats.org/officeDocument/2006/relationships/hyperlink" Target="http://bit.ly/ECOders"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18.jpg"/><Relationship Id="rId4" Type="http://schemas.openxmlformats.org/officeDocument/2006/relationships/image" Target="../media/image1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7.png"/><Relationship Id="rId5" Type="http://schemas.openxmlformats.org/officeDocument/2006/relationships/image" Target="../media/image36.png"/><Relationship Id="rId6" Type="http://schemas.openxmlformats.org/officeDocument/2006/relationships/image" Target="../media/image6.png"/><Relationship Id="rId7" Type="http://schemas.openxmlformats.org/officeDocument/2006/relationships/image" Target="../media/image35.png"/><Relationship Id="rId8"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2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2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2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2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2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2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5.png"/><Relationship Id="rId4" Type="http://schemas.openxmlformats.org/officeDocument/2006/relationships/image" Target="../media/image13.png"/><Relationship Id="rId5" Type="http://schemas.openxmlformats.org/officeDocument/2006/relationships/image" Target="../media/image34.png"/><Relationship Id="rId6" Type="http://schemas.openxmlformats.org/officeDocument/2006/relationships/image" Target="../media/image14.png"/><Relationship Id="rId7"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 name="Shape 53"/>
        <p:cNvGrpSpPr/>
        <p:nvPr/>
      </p:nvGrpSpPr>
      <p:grpSpPr>
        <a:xfrm>
          <a:off x="0" y="0"/>
          <a:ext cx="0" cy="0"/>
          <a:chOff x="0" y="0"/>
          <a:chExt cx="0" cy="0"/>
        </a:xfrm>
      </p:grpSpPr>
      <p:sp>
        <p:nvSpPr>
          <p:cNvPr id="54" name="Google Shape;54;p13"/>
          <p:cNvSpPr txBox="1"/>
          <p:nvPr>
            <p:ph type="ctrTitle"/>
          </p:nvPr>
        </p:nvSpPr>
        <p:spPr>
          <a:xfrm>
            <a:off x="0" y="0"/>
            <a:ext cx="9144000" cy="2269500"/>
          </a:xfrm>
          <a:prstGeom prst="rect">
            <a:avLst/>
          </a:prstGeom>
          <a:solidFill>
            <a:srgbClr val="6AA84F"/>
          </a:solidFill>
        </p:spPr>
        <p:txBody>
          <a:bodyPr anchorCtr="0" anchor="b"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Roboto"/>
                <a:ea typeface="Roboto"/>
                <a:cs typeface="Roboto"/>
                <a:sym typeface="Roboto"/>
              </a:rPr>
              <a:t>CPCESU Project</a:t>
            </a:r>
            <a:br>
              <a:rPr b="1" lang="en">
                <a:solidFill>
                  <a:srgbClr val="FFFFFF"/>
                </a:solidFill>
                <a:latin typeface="Roboto"/>
                <a:ea typeface="Roboto"/>
                <a:cs typeface="Roboto"/>
                <a:sym typeface="Roboto"/>
              </a:rPr>
            </a:br>
            <a:r>
              <a:rPr b="1" lang="en">
                <a:solidFill>
                  <a:srgbClr val="FFFFFF"/>
                </a:solidFill>
                <a:latin typeface="Roboto"/>
                <a:ea typeface="Roboto"/>
                <a:cs typeface="Roboto"/>
                <a:sym typeface="Roboto"/>
              </a:rPr>
              <a:t>Management System</a:t>
            </a:r>
            <a:endParaRPr b="1">
              <a:solidFill>
                <a:srgbClr val="FFFFFF"/>
              </a:solidFill>
              <a:latin typeface="Roboto"/>
              <a:ea typeface="Roboto"/>
              <a:cs typeface="Roboto"/>
              <a:sym typeface="Roboto"/>
            </a:endParaRPr>
          </a:p>
          <a:p>
            <a:pPr indent="0" lvl="0" marL="0" rtl="0" algn="ctr">
              <a:spcBef>
                <a:spcPts val="0"/>
              </a:spcBef>
              <a:spcAft>
                <a:spcPts val="0"/>
              </a:spcAft>
              <a:buNone/>
            </a:pPr>
            <a:r>
              <a:rPr b="1" lang="en" sz="3800">
                <a:solidFill>
                  <a:srgbClr val="FFFFFF"/>
                </a:solidFill>
                <a:latin typeface="Roboto"/>
                <a:ea typeface="Roboto"/>
                <a:cs typeface="Roboto"/>
                <a:sym typeface="Roboto"/>
              </a:rPr>
              <a:t>UGRADS Presentation</a:t>
            </a:r>
            <a:endParaRPr b="1" sz="3800">
              <a:solidFill>
                <a:srgbClr val="FFFFFF"/>
              </a:solidFill>
              <a:latin typeface="Roboto"/>
              <a:ea typeface="Roboto"/>
              <a:cs typeface="Roboto"/>
              <a:sym typeface="Roboto"/>
            </a:endParaRPr>
          </a:p>
        </p:txBody>
      </p:sp>
      <p:sp>
        <p:nvSpPr>
          <p:cNvPr id="55" name="Google Shape;55;p13"/>
          <p:cNvSpPr txBox="1"/>
          <p:nvPr>
            <p:ph idx="1" type="subTitle"/>
          </p:nvPr>
        </p:nvSpPr>
        <p:spPr>
          <a:xfrm>
            <a:off x="311700" y="4035375"/>
            <a:ext cx="8520600" cy="958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600">
                <a:solidFill>
                  <a:schemeClr val="dk1"/>
                </a:solidFill>
                <a:latin typeface="Roboto"/>
                <a:ea typeface="Roboto"/>
                <a:cs typeface="Roboto"/>
                <a:sym typeface="Roboto"/>
              </a:rPr>
              <a:t>Joseph Remy </a:t>
            </a:r>
            <a:r>
              <a:rPr lang="en" sz="2000">
                <a:solidFill>
                  <a:schemeClr val="dk1"/>
                </a:solidFill>
                <a:latin typeface="Roboto"/>
                <a:ea typeface="Roboto"/>
                <a:cs typeface="Roboto"/>
                <a:sym typeface="Roboto"/>
              </a:rPr>
              <a:t>[Team Lead]</a:t>
            </a:r>
            <a:r>
              <a:rPr lang="en" sz="2600">
                <a:solidFill>
                  <a:schemeClr val="dk1"/>
                </a:solidFill>
                <a:latin typeface="Roboto"/>
                <a:ea typeface="Roboto"/>
                <a:cs typeface="Roboto"/>
                <a:sym typeface="Roboto"/>
              </a:rPr>
              <a:t>, </a:t>
            </a:r>
            <a:r>
              <a:rPr lang="en" sz="2600">
                <a:solidFill>
                  <a:srgbClr val="000000"/>
                </a:solidFill>
                <a:latin typeface="Roboto"/>
                <a:ea typeface="Roboto"/>
                <a:cs typeface="Roboto"/>
                <a:sym typeface="Roboto"/>
              </a:rPr>
              <a:t>Colton Nunley, Jasque Saydyk</a:t>
            </a:r>
            <a:endParaRPr sz="2600">
              <a:solidFill>
                <a:srgbClr val="000000"/>
              </a:solidFill>
              <a:latin typeface="Roboto"/>
              <a:ea typeface="Roboto"/>
              <a:cs typeface="Roboto"/>
              <a:sym typeface="Roboto"/>
            </a:endParaRPr>
          </a:p>
          <a:p>
            <a:pPr indent="0" lvl="0" marL="0" rtl="0" algn="ctr">
              <a:spcBef>
                <a:spcPts val="1000"/>
              </a:spcBef>
              <a:spcAft>
                <a:spcPts val="0"/>
              </a:spcAft>
              <a:buNone/>
            </a:pPr>
            <a:r>
              <a:rPr lang="en" sz="2200">
                <a:solidFill>
                  <a:srgbClr val="000000"/>
                </a:solidFill>
                <a:latin typeface="Roboto"/>
                <a:ea typeface="Roboto"/>
                <a:cs typeface="Roboto"/>
                <a:sym typeface="Roboto"/>
              </a:rPr>
              <a:t>Faculty </a:t>
            </a:r>
            <a:r>
              <a:rPr lang="en" sz="2200">
                <a:solidFill>
                  <a:srgbClr val="000000"/>
                </a:solidFill>
                <a:latin typeface="Roboto"/>
                <a:ea typeface="Roboto"/>
                <a:cs typeface="Roboto"/>
                <a:sym typeface="Roboto"/>
              </a:rPr>
              <a:t>Mentor: Ana Paula Chaves Steinmacher</a:t>
            </a:r>
            <a:endParaRPr sz="2200">
              <a:solidFill>
                <a:srgbClr val="000000"/>
              </a:solidFill>
              <a:latin typeface="Roboto"/>
              <a:ea typeface="Roboto"/>
              <a:cs typeface="Roboto"/>
              <a:sym typeface="Roboto"/>
            </a:endParaRPr>
          </a:p>
        </p:txBody>
      </p:sp>
      <p:pic>
        <p:nvPicPr>
          <p:cNvPr id="56" name="Google Shape;56;p13"/>
          <p:cNvPicPr preferRelativeResize="0"/>
          <p:nvPr/>
        </p:nvPicPr>
        <p:blipFill>
          <a:blip r:embed="rId3">
            <a:alphaModFix/>
          </a:blip>
          <a:stretch>
            <a:fillRect/>
          </a:stretch>
        </p:blipFill>
        <p:spPr>
          <a:xfrm>
            <a:off x="5354624" y="2362150"/>
            <a:ext cx="1389699" cy="1621326"/>
          </a:xfrm>
          <a:prstGeom prst="rect">
            <a:avLst/>
          </a:prstGeom>
          <a:noFill/>
          <a:ln>
            <a:noFill/>
          </a:ln>
        </p:spPr>
      </p:pic>
      <p:pic>
        <p:nvPicPr>
          <p:cNvPr id="57" name="Google Shape;57;p13"/>
          <p:cNvPicPr preferRelativeResize="0"/>
          <p:nvPr/>
        </p:nvPicPr>
        <p:blipFill rotWithShape="1">
          <a:blip r:embed="rId4">
            <a:alphaModFix/>
          </a:blip>
          <a:srcRect b="0" l="16624" r="17875" t="0"/>
          <a:stretch/>
        </p:blipFill>
        <p:spPr>
          <a:xfrm>
            <a:off x="1961000" y="2362150"/>
            <a:ext cx="1828375" cy="1621325"/>
          </a:xfrm>
          <a:prstGeom prst="rect">
            <a:avLst/>
          </a:prstGeom>
          <a:noFill/>
          <a:ln>
            <a:noFill/>
          </a:ln>
        </p:spPr>
      </p:pic>
      <p:sp>
        <p:nvSpPr>
          <p:cNvPr id="58" name="Google Shape;58;p13"/>
          <p:cNvSpPr txBox="1"/>
          <p:nvPr/>
        </p:nvSpPr>
        <p:spPr>
          <a:xfrm>
            <a:off x="4273350" y="2676150"/>
            <a:ext cx="597300" cy="101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5400">
                <a:latin typeface="Roboto"/>
                <a:ea typeface="Roboto"/>
                <a:cs typeface="Roboto"/>
                <a:sym typeface="Roboto"/>
              </a:rPr>
              <a:t>+</a:t>
            </a:r>
            <a:endParaRPr b="1" sz="5400">
              <a:latin typeface="Roboto"/>
              <a:ea typeface="Roboto"/>
              <a:cs typeface="Roboto"/>
              <a:sym typeface="Roboto"/>
            </a:endParaRPr>
          </a:p>
        </p:txBody>
      </p:sp>
      <p:sp>
        <p:nvSpPr>
          <p:cNvPr id="59" name="Google Shape;59;p1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3" name="Shape 213"/>
        <p:cNvGrpSpPr/>
        <p:nvPr/>
      </p:nvGrpSpPr>
      <p:grpSpPr>
        <a:xfrm>
          <a:off x="0" y="0"/>
          <a:ext cx="0" cy="0"/>
          <a:chOff x="0" y="0"/>
          <a:chExt cx="0" cy="0"/>
        </a:xfrm>
      </p:grpSpPr>
      <p:sp>
        <p:nvSpPr>
          <p:cNvPr id="214" name="Google Shape;214;p22"/>
          <p:cNvSpPr txBox="1"/>
          <p:nvPr>
            <p:ph type="title"/>
          </p:nvPr>
        </p:nvSpPr>
        <p:spPr>
          <a:xfrm>
            <a:off x="0" y="0"/>
            <a:ext cx="9144000" cy="572700"/>
          </a:xfrm>
          <a:prstGeom prst="rect">
            <a:avLst/>
          </a:prstGeom>
          <a:solidFill>
            <a:srgbClr val="0B5394"/>
          </a:solidFill>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rgbClr val="FFFFFF"/>
                </a:solidFill>
                <a:latin typeface="Roboto"/>
                <a:ea typeface="Roboto"/>
                <a:cs typeface="Roboto"/>
                <a:sym typeface="Roboto"/>
              </a:rPr>
              <a:t>Simplified Sitemap for Authenticated Users</a:t>
            </a:r>
            <a:endParaRPr b="1">
              <a:solidFill>
                <a:srgbClr val="FFFFFF"/>
              </a:solidFill>
              <a:latin typeface="Roboto"/>
              <a:ea typeface="Roboto"/>
              <a:cs typeface="Roboto"/>
              <a:sym typeface="Roboto"/>
            </a:endParaRPr>
          </a:p>
          <a:p>
            <a:pPr indent="0" lvl="0" marL="0" rtl="0" algn="l">
              <a:spcBef>
                <a:spcPts val="0"/>
              </a:spcBef>
              <a:spcAft>
                <a:spcPts val="0"/>
              </a:spcAft>
              <a:buNone/>
            </a:pPr>
            <a:r>
              <a:t/>
            </a:r>
            <a:endParaRPr>
              <a:solidFill>
                <a:srgbClr val="FFFFFF"/>
              </a:solidFill>
            </a:endParaRPr>
          </a:p>
        </p:txBody>
      </p:sp>
      <p:pic>
        <p:nvPicPr>
          <p:cNvPr id="215" name="Google Shape;215;p22"/>
          <p:cNvPicPr preferRelativeResize="0"/>
          <p:nvPr/>
        </p:nvPicPr>
        <p:blipFill rotWithShape="1">
          <a:blip r:embed="rId3">
            <a:alphaModFix/>
          </a:blip>
          <a:srcRect b="0" l="0" r="734" t="0"/>
          <a:stretch/>
        </p:blipFill>
        <p:spPr>
          <a:xfrm>
            <a:off x="706087" y="673575"/>
            <a:ext cx="7731827" cy="4265998"/>
          </a:xfrm>
          <a:prstGeom prst="rect">
            <a:avLst/>
          </a:prstGeom>
          <a:noFill/>
          <a:ln>
            <a:noFill/>
          </a:ln>
        </p:spPr>
      </p:pic>
      <p:sp>
        <p:nvSpPr>
          <p:cNvPr id="216" name="Google Shape;216;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220" name="Shape 220"/>
        <p:cNvGrpSpPr/>
        <p:nvPr/>
      </p:nvGrpSpPr>
      <p:grpSpPr>
        <a:xfrm>
          <a:off x="0" y="0"/>
          <a:ext cx="0" cy="0"/>
          <a:chOff x="0" y="0"/>
          <a:chExt cx="0" cy="0"/>
        </a:xfrm>
      </p:grpSpPr>
      <p:sp>
        <p:nvSpPr>
          <p:cNvPr id="221" name="Google Shape;221;p2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4800">
                <a:solidFill>
                  <a:schemeClr val="lt1"/>
                </a:solidFill>
                <a:latin typeface="Roboto"/>
                <a:ea typeface="Roboto"/>
                <a:cs typeface="Roboto"/>
                <a:sym typeface="Roboto"/>
              </a:rPr>
              <a:t>Current Status</a:t>
            </a:r>
            <a:endParaRPr sz="4800"/>
          </a:p>
        </p:txBody>
      </p:sp>
      <p:sp>
        <p:nvSpPr>
          <p:cNvPr id="222" name="Google Shape;222;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6" name="Shape 226"/>
        <p:cNvGrpSpPr/>
        <p:nvPr/>
      </p:nvGrpSpPr>
      <p:grpSpPr>
        <a:xfrm>
          <a:off x="0" y="0"/>
          <a:ext cx="0" cy="0"/>
          <a:chOff x="0" y="0"/>
          <a:chExt cx="0" cy="0"/>
        </a:xfrm>
      </p:grpSpPr>
      <p:sp>
        <p:nvSpPr>
          <p:cNvPr id="227" name="Google Shape;227;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28" name="Google Shape;228;p24"/>
          <p:cNvPicPr preferRelativeResize="0"/>
          <p:nvPr/>
        </p:nvPicPr>
        <p:blipFill rotWithShape="1">
          <a:blip r:embed="rId3">
            <a:alphaModFix/>
          </a:blip>
          <a:srcRect b="0" l="0" r="0" t="0"/>
          <a:stretch/>
        </p:blipFill>
        <p:spPr>
          <a:xfrm>
            <a:off x="715774" y="498675"/>
            <a:ext cx="7712445" cy="4338251"/>
          </a:xfrm>
          <a:prstGeom prst="rect">
            <a:avLst/>
          </a:prstGeom>
          <a:noFill/>
          <a:ln>
            <a:noFill/>
          </a:ln>
          <a:effectLst>
            <a:outerShdw blurRad="228600" rotWithShape="0" algn="bl" dir="10800000" dist="38100">
              <a:srgbClr val="000000">
                <a:alpha val="50000"/>
              </a:srgbClr>
            </a:outerShdw>
          </a:effectLst>
        </p:spPr>
      </p:pic>
      <p:sp>
        <p:nvSpPr>
          <p:cNvPr id="229" name="Google Shape;229;p24"/>
          <p:cNvSpPr txBox="1"/>
          <p:nvPr/>
        </p:nvSpPr>
        <p:spPr>
          <a:xfrm>
            <a:off x="778488" y="90050"/>
            <a:ext cx="7587000" cy="333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baseline="30000" lang="en" sz="2400">
                <a:latin typeface="Roboto"/>
                <a:ea typeface="Roboto"/>
                <a:cs typeface="Roboto"/>
                <a:sym typeface="Roboto"/>
              </a:rPr>
              <a:t>Centralized </a:t>
            </a:r>
            <a:r>
              <a:rPr baseline="30000" lang="en" sz="2400">
                <a:latin typeface="Roboto"/>
                <a:ea typeface="Roboto"/>
                <a:cs typeface="Roboto"/>
                <a:sym typeface="Roboto"/>
              </a:rPr>
              <a:t>functionality</a:t>
            </a:r>
            <a:r>
              <a:rPr baseline="30000" lang="en" sz="2400">
                <a:latin typeface="Roboto"/>
                <a:ea typeface="Roboto"/>
                <a:cs typeface="Roboto"/>
                <a:sym typeface="Roboto"/>
              </a:rPr>
              <a:t> and </a:t>
            </a:r>
            <a:r>
              <a:rPr b="1" baseline="30000" lang="en" sz="2400">
                <a:latin typeface="Roboto"/>
                <a:ea typeface="Roboto"/>
                <a:cs typeface="Roboto"/>
                <a:sym typeface="Roboto"/>
              </a:rPr>
              <a:t>data accessibility</a:t>
            </a:r>
            <a:r>
              <a:rPr baseline="30000" lang="en" sz="2400">
                <a:latin typeface="Roboto"/>
                <a:ea typeface="Roboto"/>
                <a:cs typeface="Roboto"/>
                <a:sym typeface="Roboto"/>
              </a:rPr>
              <a:t> by different user groups</a:t>
            </a:r>
            <a:endParaRPr baseline="30000" sz="2400">
              <a:latin typeface="Roboto"/>
              <a:ea typeface="Roboto"/>
              <a:cs typeface="Roboto"/>
              <a:sym typeface="Roboto"/>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3" name="Shape 233"/>
        <p:cNvGrpSpPr/>
        <p:nvPr/>
      </p:nvGrpSpPr>
      <p:grpSpPr>
        <a:xfrm>
          <a:off x="0" y="0"/>
          <a:ext cx="0" cy="0"/>
          <a:chOff x="0" y="0"/>
          <a:chExt cx="0" cy="0"/>
        </a:xfrm>
      </p:grpSpPr>
      <p:sp>
        <p:nvSpPr>
          <p:cNvPr id="234" name="Google Shape;234;p2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35" name="Google Shape;235;p25"/>
          <p:cNvPicPr preferRelativeResize="0"/>
          <p:nvPr/>
        </p:nvPicPr>
        <p:blipFill rotWithShape="1">
          <a:blip r:embed="rId3">
            <a:alphaModFix/>
          </a:blip>
          <a:srcRect b="0" l="29" r="39" t="0"/>
          <a:stretch/>
        </p:blipFill>
        <p:spPr>
          <a:xfrm>
            <a:off x="715774" y="498675"/>
            <a:ext cx="7712445" cy="4337497"/>
          </a:xfrm>
          <a:prstGeom prst="rect">
            <a:avLst/>
          </a:prstGeom>
          <a:noFill/>
          <a:ln>
            <a:noFill/>
          </a:ln>
          <a:effectLst>
            <a:outerShdw blurRad="228600" rotWithShape="0" algn="bl" dir="10800000" dist="38100">
              <a:srgbClr val="000000">
                <a:alpha val="50000"/>
              </a:srgbClr>
            </a:outerShdw>
          </a:effectLst>
        </p:spPr>
      </p:pic>
      <p:sp>
        <p:nvSpPr>
          <p:cNvPr id="236" name="Google Shape;236;p25"/>
          <p:cNvSpPr txBox="1"/>
          <p:nvPr/>
        </p:nvSpPr>
        <p:spPr>
          <a:xfrm>
            <a:off x="778488" y="90050"/>
            <a:ext cx="7587000" cy="333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baseline="30000" lang="en" sz="2400">
                <a:latin typeface="Roboto"/>
                <a:ea typeface="Roboto"/>
                <a:cs typeface="Roboto"/>
                <a:sym typeface="Roboto"/>
              </a:rPr>
              <a:t>Distributing </a:t>
            </a:r>
            <a:r>
              <a:rPr baseline="30000" lang="en" sz="2400">
                <a:latin typeface="Roboto"/>
                <a:ea typeface="Roboto"/>
                <a:cs typeface="Roboto"/>
                <a:sym typeface="Roboto"/>
              </a:rPr>
              <a:t>project information to the public</a:t>
            </a:r>
            <a:endParaRPr baseline="30000" sz="2400">
              <a:latin typeface="Roboto"/>
              <a:ea typeface="Roboto"/>
              <a:cs typeface="Roboto"/>
              <a:sym typeface="Roboto"/>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0" name="Shape 240"/>
        <p:cNvGrpSpPr/>
        <p:nvPr/>
      </p:nvGrpSpPr>
      <p:grpSpPr>
        <a:xfrm>
          <a:off x="0" y="0"/>
          <a:ext cx="0" cy="0"/>
          <a:chOff x="0" y="0"/>
          <a:chExt cx="0" cy="0"/>
        </a:xfrm>
      </p:grpSpPr>
      <p:sp>
        <p:nvSpPr>
          <p:cNvPr id="241" name="Google Shape;241;p2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42" name="Google Shape;242;p26"/>
          <p:cNvPicPr preferRelativeResize="0"/>
          <p:nvPr/>
        </p:nvPicPr>
        <p:blipFill rotWithShape="1">
          <a:blip r:embed="rId3">
            <a:alphaModFix/>
          </a:blip>
          <a:srcRect b="0" l="0" r="0" t="0"/>
          <a:stretch/>
        </p:blipFill>
        <p:spPr>
          <a:xfrm>
            <a:off x="715774" y="498675"/>
            <a:ext cx="7712443" cy="4338249"/>
          </a:xfrm>
          <a:prstGeom prst="rect">
            <a:avLst/>
          </a:prstGeom>
          <a:noFill/>
          <a:ln>
            <a:noFill/>
          </a:ln>
          <a:effectLst>
            <a:outerShdw blurRad="228600" rotWithShape="0" algn="bl" dir="10800000" dist="38100">
              <a:srgbClr val="000000">
                <a:alpha val="50000"/>
              </a:srgbClr>
            </a:outerShdw>
          </a:effectLst>
        </p:spPr>
      </p:pic>
      <p:sp>
        <p:nvSpPr>
          <p:cNvPr id="243" name="Google Shape;243;p26"/>
          <p:cNvSpPr txBox="1"/>
          <p:nvPr/>
        </p:nvSpPr>
        <p:spPr>
          <a:xfrm>
            <a:off x="778488" y="90050"/>
            <a:ext cx="7587000" cy="333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baseline="30000" lang="en" sz="2400">
                <a:solidFill>
                  <a:schemeClr val="dk1"/>
                </a:solidFill>
                <a:latin typeface="Roboto"/>
                <a:ea typeface="Roboto"/>
                <a:cs typeface="Roboto"/>
                <a:sym typeface="Roboto"/>
              </a:rPr>
              <a:t>Submitting </a:t>
            </a:r>
            <a:r>
              <a:rPr baseline="30000" lang="en" sz="2400">
                <a:solidFill>
                  <a:schemeClr val="dk1"/>
                </a:solidFill>
                <a:latin typeface="Roboto"/>
                <a:ea typeface="Roboto"/>
                <a:cs typeface="Roboto"/>
                <a:sym typeface="Roboto"/>
              </a:rPr>
              <a:t>projects automatically for our client and federal agencies</a:t>
            </a:r>
            <a:endParaRPr baseline="30000" sz="2400">
              <a:solidFill>
                <a:schemeClr val="dk1"/>
              </a:solidFill>
              <a:latin typeface="Roboto"/>
              <a:ea typeface="Roboto"/>
              <a:cs typeface="Roboto"/>
              <a:sym typeface="Roboto"/>
            </a:endParaRPr>
          </a:p>
          <a:p>
            <a:pPr indent="0" lvl="0" marL="0" rtl="0" algn="ctr">
              <a:spcBef>
                <a:spcPts val="0"/>
              </a:spcBef>
              <a:spcAft>
                <a:spcPts val="0"/>
              </a:spcAft>
              <a:buNone/>
            </a:pPr>
            <a:r>
              <a:t/>
            </a:r>
            <a:endParaRPr b="1" baseline="30000" sz="2400">
              <a:latin typeface="Roboto"/>
              <a:ea typeface="Roboto"/>
              <a:cs typeface="Roboto"/>
              <a:sym typeface="Roboto"/>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7" name="Shape 247"/>
        <p:cNvGrpSpPr/>
        <p:nvPr/>
      </p:nvGrpSpPr>
      <p:grpSpPr>
        <a:xfrm>
          <a:off x="0" y="0"/>
          <a:ext cx="0" cy="0"/>
          <a:chOff x="0" y="0"/>
          <a:chExt cx="0" cy="0"/>
        </a:xfrm>
      </p:grpSpPr>
      <p:sp>
        <p:nvSpPr>
          <p:cNvPr id="248" name="Google Shape;248;p2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49" name="Google Shape;249;p27"/>
          <p:cNvPicPr preferRelativeResize="0"/>
          <p:nvPr/>
        </p:nvPicPr>
        <p:blipFill rotWithShape="1">
          <a:blip r:embed="rId3">
            <a:alphaModFix/>
          </a:blip>
          <a:srcRect b="0" l="29" r="39" t="0"/>
          <a:stretch/>
        </p:blipFill>
        <p:spPr>
          <a:xfrm>
            <a:off x="715774" y="498675"/>
            <a:ext cx="7712445" cy="4337497"/>
          </a:xfrm>
          <a:prstGeom prst="rect">
            <a:avLst/>
          </a:prstGeom>
          <a:noFill/>
          <a:ln>
            <a:noFill/>
          </a:ln>
          <a:effectLst>
            <a:outerShdw blurRad="228600" rotWithShape="0" algn="bl" dir="10800000" dist="38100">
              <a:srgbClr val="000000">
                <a:alpha val="50000"/>
              </a:srgbClr>
            </a:outerShdw>
          </a:effectLst>
        </p:spPr>
      </p:pic>
      <p:sp>
        <p:nvSpPr>
          <p:cNvPr id="250" name="Google Shape;250;p27"/>
          <p:cNvSpPr txBox="1"/>
          <p:nvPr/>
        </p:nvSpPr>
        <p:spPr>
          <a:xfrm>
            <a:off x="778488" y="90050"/>
            <a:ext cx="7587000" cy="333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baseline="30000" lang="en" sz="2400">
                <a:solidFill>
                  <a:schemeClr val="dk1"/>
                </a:solidFill>
                <a:latin typeface="Roboto"/>
                <a:ea typeface="Roboto"/>
                <a:cs typeface="Roboto"/>
                <a:sym typeface="Roboto"/>
              </a:rPr>
              <a:t>Validating </a:t>
            </a:r>
            <a:r>
              <a:rPr baseline="30000" lang="en" sz="2400">
                <a:solidFill>
                  <a:schemeClr val="dk1"/>
                </a:solidFill>
                <a:latin typeface="Roboto"/>
                <a:ea typeface="Roboto"/>
                <a:cs typeface="Roboto"/>
                <a:sym typeface="Roboto"/>
              </a:rPr>
              <a:t>user data to prevent fragmentation and assure data integrity</a:t>
            </a:r>
            <a:endParaRPr baseline="30000" sz="2400">
              <a:solidFill>
                <a:schemeClr val="dk1"/>
              </a:solidFill>
              <a:latin typeface="Roboto"/>
              <a:ea typeface="Roboto"/>
              <a:cs typeface="Roboto"/>
              <a:sym typeface="Roboto"/>
            </a:endParaRPr>
          </a:p>
          <a:p>
            <a:pPr indent="0" lvl="0" marL="0" rtl="0" algn="ctr">
              <a:spcBef>
                <a:spcPts val="0"/>
              </a:spcBef>
              <a:spcAft>
                <a:spcPts val="0"/>
              </a:spcAft>
              <a:buNone/>
            </a:pPr>
            <a:r>
              <a:t/>
            </a:r>
            <a:endParaRPr b="1" baseline="30000" sz="2400">
              <a:solidFill>
                <a:schemeClr val="dk1"/>
              </a:solidFill>
              <a:latin typeface="Roboto"/>
              <a:ea typeface="Roboto"/>
              <a:cs typeface="Roboto"/>
              <a:sym typeface="Roboto"/>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4" name="Shape 254"/>
        <p:cNvGrpSpPr/>
        <p:nvPr/>
      </p:nvGrpSpPr>
      <p:grpSpPr>
        <a:xfrm>
          <a:off x="0" y="0"/>
          <a:ext cx="0" cy="0"/>
          <a:chOff x="0" y="0"/>
          <a:chExt cx="0" cy="0"/>
        </a:xfrm>
      </p:grpSpPr>
      <p:sp>
        <p:nvSpPr>
          <p:cNvPr id="255" name="Google Shape;255;p2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56" name="Google Shape;256;p28"/>
          <p:cNvPicPr preferRelativeResize="0"/>
          <p:nvPr/>
        </p:nvPicPr>
        <p:blipFill rotWithShape="1">
          <a:blip r:embed="rId3">
            <a:alphaModFix/>
          </a:blip>
          <a:srcRect b="0" l="0" r="0" t="0"/>
          <a:stretch/>
        </p:blipFill>
        <p:spPr>
          <a:xfrm>
            <a:off x="935975" y="572700"/>
            <a:ext cx="7272043" cy="4090524"/>
          </a:xfrm>
          <a:prstGeom prst="rect">
            <a:avLst/>
          </a:prstGeom>
          <a:noFill/>
          <a:ln>
            <a:noFill/>
          </a:ln>
          <a:effectLst>
            <a:outerShdw blurRad="228600" rotWithShape="0" algn="bl" dir="10680000" dist="38100">
              <a:srgbClr val="000000">
                <a:alpha val="50000"/>
              </a:srgbClr>
            </a:outerShdw>
          </a:effectLst>
        </p:spPr>
      </p:pic>
      <p:sp>
        <p:nvSpPr>
          <p:cNvPr id="257" name="Google Shape;257;p28"/>
          <p:cNvSpPr txBox="1"/>
          <p:nvPr/>
        </p:nvSpPr>
        <p:spPr>
          <a:xfrm>
            <a:off x="778500" y="119675"/>
            <a:ext cx="7587000" cy="333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baseline="30000" lang="en" sz="2400">
                <a:latin typeface="Roboto"/>
                <a:ea typeface="Roboto"/>
                <a:cs typeface="Roboto"/>
                <a:sym typeface="Roboto"/>
              </a:rPr>
              <a:t>Tracking </a:t>
            </a:r>
            <a:r>
              <a:rPr baseline="30000" lang="en" sz="2400">
                <a:latin typeface="Roboto"/>
                <a:ea typeface="Roboto"/>
                <a:cs typeface="Roboto"/>
                <a:sym typeface="Roboto"/>
              </a:rPr>
              <a:t>and searching for projects; </a:t>
            </a:r>
            <a:r>
              <a:rPr b="1" baseline="30000" lang="en" sz="2400">
                <a:latin typeface="Roboto"/>
                <a:ea typeface="Roboto"/>
                <a:cs typeface="Roboto"/>
                <a:sym typeface="Roboto"/>
              </a:rPr>
              <a:t>Exporting</a:t>
            </a:r>
            <a:r>
              <a:rPr baseline="30000" lang="en" sz="2400">
                <a:latin typeface="Roboto"/>
                <a:ea typeface="Roboto"/>
                <a:cs typeface="Roboto"/>
                <a:sym typeface="Roboto"/>
              </a:rPr>
              <a:t> project data</a:t>
            </a:r>
            <a:endParaRPr baseline="30000" sz="2400">
              <a:latin typeface="Roboto"/>
              <a:ea typeface="Roboto"/>
              <a:cs typeface="Roboto"/>
              <a:sym typeface="Roboto"/>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1" name="Shape 261"/>
        <p:cNvGrpSpPr/>
        <p:nvPr/>
      </p:nvGrpSpPr>
      <p:grpSpPr>
        <a:xfrm>
          <a:off x="0" y="0"/>
          <a:ext cx="0" cy="0"/>
          <a:chOff x="0" y="0"/>
          <a:chExt cx="0" cy="0"/>
        </a:xfrm>
      </p:grpSpPr>
      <p:sp>
        <p:nvSpPr>
          <p:cNvPr id="262" name="Google Shape;262;p2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63" name="Google Shape;263;p29"/>
          <p:cNvPicPr preferRelativeResize="0"/>
          <p:nvPr/>
        </p:nvPicPr>
        <p:blipFill rotWithShape="1">
          <a:blip r:embed="rId3">
            <a:alphaModFix/>
          </a:blip>
          <a:srcRect b="0" l="29" r="39" t="0"/>
          <a:stretch/>
        </p:blipFill>
        <p:spPr>
          <a:xfrm>
            <a:off x="935983" y="572700"/>
            <a:ext cx="7272028" cy="4089814"/>
          </a:xfrm>
          <a:prstGeom prst="rect">
            <a:avLst/>
          </a:prstGeom>
          <a:noFill/>
          <a:ln>
            <a:noFill/>
          </a:ln>
          <a:effectLst>
            <a:outerShdw blurRad="228600" rotWithShape="0" algn="bl" dir="10800000" dist="28575">
              <a:srgbClr val="000000">
                <a:alpha val="50000"/>
              </a:srgbClr>
            </a:outerShdw>
          </a:effectLst>
        </p:spPr>
      </p:pic>
      <p:sp>
        <p:nvSpPr>
          <p:cNvPr id="264" name="Google Shape;264;p29"/>
          <p:cNvSpPr txBox="1"/>
          <p:nvPr/>
        </p:nvSpPr>
        <p:spPr>
          <a:xfrm>
            <a:off x="778500" y="104875"/>
            <a:ext cx="7587000" cy="333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baseline="30000" lang="en" sz="2400">
                <a:solidFill>
                  <a:schemeClr val="dk1"/>
                </a:solidFill>
                <a:latin typeface="Roboto"/>
                <a:ea typeface="Roboto"/>
                <a:cs typeface="Roboto"/>
                <a:sym typeface="Roboto"/>
              </a:rPr>
              <a:t>Easier access </a:t>
            </a:r>
            <a:r>
              <a:rPr baseline="30000" lang="en" sz="2400">
                <a:solidFill>
                  <a:schemeClr val="dk1"/>
                </a:solidFill>
                <a:latin typeface="Roboto"/>
                <a:ea typeface="Roboto"/>
                <a:cs typeface="Roboto"/>
                <a:sym typeface="Roboto"/>
              </a:rPr>
              <a:t>to project data to </a:t>
            </a:r>
            <a:r>
              <a:rPr b="1" baseline="30000" lang="en" sz="2400">
                <a:solidFill>
                  <a:schemeClr val="dk1"/>
                </a:solidFill>
                <a:latin typeface="Roboto"/>
                <a:ea typeface="Roboto"/>
                <a:cs typeface="Roboto"/>
                <a:sym typeface="Roboto"/>
              </a:rPr>
              <a:t>decrease overhead </a:t>
            </a:r>
            <a:r>
              <a:rPr baseline="30000" lang="en" sz="2400">
                <a:solidFill>
                  <a:schemeClr val="dk1"/>
                </a:solidFill>
                <a:latin typeface="Roboto"/>
                <a:ea typeface="Roboto"/>
                <a:cs typeface="Roboto"/>
                <a:sym typeface="Roboto"/>
              </a:rPr>
              <a:t>and </a:t>
            </a:r>
            <a:r>
              <a:rPr b="1" baseline="30000" lang="en" sz="2400">
                <a:solidFill>
                  <a:schemeClr val="dk1"/>
                </a:solidFill>
                <a:latin typeface="Roboto"/>
                <a:ea typeface="Roboto"/>
                <a:cs typeface="Roboto"/>
                <a:sym typeface="Roboto"/>
              </a:rPr>
              <a:t>increase efficiency</a:t>
            </a:r>
            <a:endParaRPr b="1" baseline="30000" sz="2400">
              <a:latin typeface="Roboto"/>
              <a:ea typeface="Roboto"/>
              <a:cs typeface="Roboto"/>
              <a:sym typeface="Roboto"/>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8" name="Shape 268"/>
        <p:cNvGrpSpPr/>
        <p:nvPr/>
      </p:nvGrpSpPr>
      <p:grpSpPr>
        <a:xfrm>
          <a:off x="0" y="0"/>
          <a:ext cx="0" cy="0"/>
          <a:chOff x="0" y="0"/>
          <a:chExt cx="0" cy="0"/>
        </a:xfrm>
      </p:grpSpPr>
      <p:sp>
        <p:nvSpPr>
          <p:cNvPr id="269" name="Google Shape;269;p3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70" name="Google Shape;270;p30"/>
          <p:cNvPicPr preferRelativeResize="0"/>
          <p:nvPr/>
        </p:nvPicPr>
        <p:blipFill rotWithShape="1">
          <a:blip r:embed="rId3">
            <a:alphaModFix/>
          </a:blip>
          <a:srcRect b="0" l="29" r="39" t="0"/>
          <a:stretch/>
        </p:blipFill>
        <p:spPr>
          <a:xfrm>
            <a:off x="935983" y="572700"/>
            <a:ext cx="7272028" cy="4089814"/>
          </a:xfrm>
          <a:prstGeom prst="rect">
            <a:avLst/>
          </a:prstGeom>
          <a:noFill/>
          <a:ln>
            <a:noFill/>
          </a:ln>
          <a:effectLst>
            <a:outerShdw blurRad="242888" rotWithShape="0" algn="bl" dir="10800000" dist="66675">
              <a:srgbClr val="000000">
                <a:alpha val="50000"/>
              </a:srgbClr>
            </a:outerShdw>
          </a:effectLst>
        </p:spPr>
      </p:pic>
      <p:sp>
        <p:nvSpPr>
          <p:cNvPr id="271" name="Google Shape;271;p30"/>
          <p:cNvSpPr txBox="1"/>
          <p:nvPr/>
        </p:nvSpPr>
        <p:spPr>
          <a:xfrm>
            <a:off x="778500" y="82675"/>
            <a:ext cx="7587000" cy="333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aseline="30000" lang="en" sz="2400">
                <a:solidFill>
                  <a:schemeClr val="dk1"/>
                </a:solidFill>
                <a:latin typeface="Roboto"/>
                <a:ea typeface="Roboto"/>
                <a:cs typeface="Roboto"/>
                <a:sym typeface="Roboto"/>
              </a:rPr>
              <a:t>Projects can be </a:t>
            </a:r>
            <a:r>
              <a:rPr b="1" baseline="30000" lang="en" sz="2400">
                <a:solidFill>
                  <a:schemeClr val="dk1"/>
                </a:solidFill>
                <a:latin typeface="Roboto"/>
                <a:ea typeface="Roboto"/>
                <a:cs typeface="Roboto"/>
                <a:sym typeface="Roboto"/>
              </a:rPr>
              <a:t>modified</a:t>
            </a:r>
            <a:r>
              <a:rPr baseline="30000" lang="en" sz="2400">
                <a:solidFill>
                  <a:schemeClr val="dk1"/>
                </a:solidFill>
                <a:latin typeface="Roboto"/>
                <a:ea typeface="Roboto"/>
                <a:cs typeface="Roboto"/>
                <a:sym typeface="Roboto"/>
              </a:rPr>
              <a:t> in real-time using </a:t>
            </a:r>
            <a:r>
              <a:rPr b="1" baseline="30000" lang="en" sz="2400">
                <a:solidFill>
                  <a:schemeClr val="dk1"/>
                </a:solidFill>
                <a:latin typeface="Roboto"/>
                <a:ea typeface="Roboto"/>
                <a:cs typeface="Roboto"/>
                <a:sym typeface="Roboto"/>
              </a:rPr>
              <a:t>one consolidated application</a:t>
            </a:r>
            <a:endParaRPr b="1" baseline="30000" sz="2400">
              <a:latin typeface="Roboto"/>
              <a:ea typeface="Roboto"/>
              <a:cs typeface="Roboto"/>
              <a:sym typeface="Roboto"/>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5" name="Shape 275"/>
        <p:cNvGrpSpPr/>
        <p:nvPr/>
      </p:nvGrpSpPr>
      <p:grpSpPr>
        <a:xfrm>
          <a:off x="0" y="0"/>
          <a:ext cx="0" cy="0"/>
          <a:chOff x="0" y="0"/>
          <a:chExt cx="0" cy="0"/>
        </a:xfrm>
      </p:grpSpPr>
      <p:sp>
        <p:nvSpPr>
          <p:cNvPr id="276" name="Google Shape;276;p3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77" name="Google Shape;277;p31"/>
          <p:cNvPicPr preferRelativeResize="0"/>
          <p:nvPr/>
        </p:nvPicPr>
        <p:blipFill rotWithShape="1">
          <a:blip r:embed="rId3">
            <a:alphaModFix/>
          </a:blip>
          <a:srcRect b="0" l="19" r="9" t="0"/>
          <a:stretch/>
        </p:blipFill>
        <p:spPr>
          <a:xfrm>
            <a:off x="935983" y="572700"/>
            <a:ext cx="7272026" cy="4089102"/>
          </a:xfrm>
          <a:prstGeom prst="rect">
            <a:avLst/>
          </a:prstGeom>
          <a:noFill/>
          <a:ln>
            <a:noFill/>
          </a:ln>
          <a:effectLst>
            <a:outerShdw blurRad="228600" rotWithShape="0" algn="bl" dir="10800000" dist="28575">
              <a:srgbClr val="000000">
                <a:alpha val="50000"/>
              </a:srgbClr>
            </a:outerShdw>
          </a:effectLst>
        </p:spPr>
      </p:pic>
      <p:sp>
        <p:nvSpPr>
          <p:cNvPr id="278" name="Google Shape;278;p31"/>
          <p:cNvSpPr txBox="1"/>
          <p:nvPr/>
        </p:nvSpPr>
        <p:spPr>
          <a:xfrm>
            <a:off x="778500" y="104875"/>
            <a:ext cx="7587000" cy="333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baseline="30000" lang="en" sz="2400">
                <a:solidFill>
                  <a:schemeClr val="dk1"/>
                </a:solidFill>
                <a:latin typeface="Roboto"/>
                <a:ea typeface="Roboto"/>
                <a:cs typeface="Roboto"/>
                <a:sym typeface="Roboto"/>
              </a:rPr>
              <a:t>Easier access </a:t>
            </a:r>
            <a:r>
              <a:rPr baseline="30000" lang="en" sz="2400">
                <a:solidFill>
                  <a:schemeClr val="dk1"/>
                </a:solidFill>
                <a:latin typeface="Roboto"/>
                <a:ea typeface="Roboto"/>
                <a:cs typeface="Roboto"/>
                <a:sym typeface="Roboto"/>
              </a:rPr>
              <a:t>to project data to </a:t>
            </a:r>
            <a:r>
              <a:rPr b="1" baseline="30000" lang="en" sz="2400">
                <a:solidFill>
                  <a:schemeClr val="dk1"/>
                </a:solidFill>
                <a:latin typeface="Roboto"/>
                <a:ea typeface="Roboto"/>
                <a:cs typeface="Roboto"/>
                <a:sym typeface="Roboto"/>
              </a:rPr>
              <a:t>decrease overhead </a:t>
            </a:r>
            <a:r>
              <a:rPr baseline="30000" lang="en" sz="2400">
                <a:solidFill>
                  <a:schemeClr val="dk1"/>
                </a:solidFill>
                <a:latin typeface="Roboto"/>
                <a:ea typeface="Roboto"/>
                <a:cs typeface="Roboto"/>
                <a:sym typeface="Roboto"/>
              </a:rPr>
              <a:t>and </a:t>
            </a:r>
            <a:r>
              <a:rPr b="1" baseline="30000" lang="en" sz="2400">
                <a:solidFill>
                  <a:schemeClr val="dk1"/>
                </a:solidFill>
                <a:latin typeface="Roboto"/>
                <a:ea typeface="Roboto"/>
                <a:cs typeface="Roboto"/>
                <a:sym typeface="Roboto"/>
              </a:rPr>
              <a:t>increase efficiency</a:t>
            </a:r>
            <a:endParaRPr b="1" baseline="30000" sz="2400">
              <a:latin typeface="Roboto"/>
              <a:ea typeface="Roboto"/>
              <a:cs typeface="Roboto"/>
              <a:sym typeface="Roboto"/>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 name="Shape 63"/>
        <p:cNvGrpSpPr/>
        <p:nvPr/>
      </p:nvGrpSpPr>
      <p:grpSpPr>
        <a:xfrm>
          <a:off x="0" y="0"/>
          <a:ext cx="0" cy="0"/>
          <a:chOff x="0" y="0"/>
          <a:chExt cx="0" cy="0"/>
        </a:xfrm>
      </p:grpSpPr>
      <p:sp>
        <p:nvSpPr>
          <p:cNvPr id="64" name="Google Shape;64;p14"/>
          <p:cNvSpPr txBox="1"/>
          <p:nvPr>
            <p:ph type="title"/>
          </p:nvPr>
        </p:nvSpPr>
        <p:spPr>
          <a:xfrm>
            <a:off x="0" y="0"/>
            <a:ext cx="9144000" cy="572700"/>
          </a:xfrm>
          <a:prstGeom prst="rect">
            <a:avLst/>
          </a:prstGeom>
          <a:solidFill>
            <a:srgbClr val="999999"/>
          </a:solidFill>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u="sng">
                <a:solidFill>
                  <a:srgbClr val="FFFFFF"/>
                </a:solidFill>
                <a:latin typeface="Roboto"/>
                <a:ea typeface="Roboto"/>
                <a:cs typeface="Roboto"/>
                <a:sym typeface="Roboto"/>
              </a:rPr>
              <a:t>C</a:t>
            </a:r>
            <a:r>
              <a:rPr b="1" lang="en">
                <a:solidFill>
                  <a:srgbClr val="FFFFFF"/>
                </a:solidFill>
                <a:latin typeface="Roboto"/>
                <a:ea typeface="Roboto"/>
                <a:cs typeface="Roboto"/>
                <a:sym typeface="Roboto"/>
              </a:rPr>
              <a:t>olorado </a:t>
            </a:r>
            <a:r>
              <a:rPr b="1" lang="en" u="sng">
                <a:solidFill>
                  <a:srgbClr val="FFFFFF"/>
                </a:solidFill>
                <a:latin typeface="Roboto"/>
                <a:ea typeface="Roboto"/>
                <a:cs typeface="Roboto"/>
                <a:sym typeface="Roboto"/>
              </a:rPr>
              <a:t>P</a:t>
            </a:r>
            <a:r>
              <a:rPr b="1" lang="en">
                <a:solidFill>
                  <a:srgbClr val="FFFFFF"/>
                </a:solidFill>
                <a:latin typeface="Roboto"/>
                <a:ea typeface="Roboto"/>
                <a:cs typeface="Roboto"/>
                <a:sym typeface="Roboto"/>
              </a:rPr>
              <a:t>lateau </a:t>
            </a:r>
            <a:r>
              <a:rPr b="1" lang="en" u="sng">
                <a:solidFill>
                  <a:srgbClr val="FFFFFF"/>
                </a:solidFill>
                <a:latin typeface="Roboto"/>
                <a:ea typeface="Roboto"/>
                <a:cs typeface="Roboto"/>
                <a:sym typeface="Roboto"/>
              </a:rPr>
              <a:t>C</a:t>
            </a:r>
            <a:r>
              <a:rPr b="1" lang="en">
                <a:solidFill>
                  <a:srgbClr val="FFFFFF"/>
                </a:solidFill>
                <a:latin typeface="Roboto"/>
                <a:ea typeface="Roboto"/>
                <a:cs typeface="Roboto"/>
                <a:sym typeface="Roboto"/>
              </a:rPr>
              <a:t>ooperative </a:t>
            </a:r>
            <a:r>
              <a:rPr b="1" lang="en" u="sng">
                <a:solidFill>
                  <a:srgbClr val="FFFFFF"/>
                </a:solidFill>
                <a:latin typeface="Roboto"/>
                <a:ea typeface="Roboto"/>
                <a:cs typeface="Roboto"/>
                <a:sym typeface="Roboto"/>
              </a:rPr>
              <a:t>E</a:t>
            </a:r>
            <a:r>
              <a:rPr b="1" lang="en">
                <a:solidFill>
                  <a:srgbClr val="FFFFFF"/>
                </a:solidFill>
                <a:latin typeface="Roboto"/>
                <a:ea typeface="Roboto"/>
                <a:cs typeface="Roboto"/>
                <a:sym typeface="Roboto"/>
              </a:rPr>
              <a:t>cosystem </a:t>
            </a:r>
            <a:r>
              <a:rPr b="1" lang="en" u="sng">
                <a:solidFill>
                  <a:srgbClr val="FFFFFF"/>
                </a:solidFill>
                <a:latin typeface="Roboto"/>
                <a:ea typeface="Roboto"/>
                <a:cs typeface="Roboto"/>
                <a:sym typeface="Roboto"/>
              </a:rPr>
              <a:t>S</a:t>
            </a:r>
            <a:r>
              <a:rPr b="1" lang="en">
                <a:solidFill>
                  <a:srgbClr val="FFFFFF"/>
                </a:solidFill>
                <a:latin typeface="Roboto"/>
                <a:ea typeface="Roboto"/>
                <a:cs typeface="Roboto"/>
                <a:sym typeface="Roboto"/>
              </a:rPr>
              <a:t>tudies </a:t>
            </a:r>
            <a:r>
              <a:rPr b="1" lang="en" u="sng">
                <a:solidFill>
                  <a:srgbClr val="FFFFFF"/>
                </a:solidFill>
                <a:latin typeface="Roboto"/>
                <a:ea typeface="Roboto"/>
                <a:cs typeface="Roboto"/>
                <a:sym typeface="Roboto"/>
              </a:rPr>
              <a:t>U</a:t>
            </a:r>
            <a:r>
              <a:rPr b="1" lang="en">
                <a:solidFill>
                  <a:srgbClr val="FFFFFF"/>
                </a:solidFill>
                <a:latin typeface="Roboto"/>
                <a:ea typeface="Roboto"/>
                <a:cs typeface="Roboto"/>
                <a:sym typeface="Roboto"/>
              </a:rPr>
              <a:t>nit</a:t>
            </a:r>
            <a:endParaRPr b="1">
              <a:solidFill>
                <a:srgbClr val="FFFFFF"/>
              </a:solidFill>
              <a:latin typeface="Roboto"/>
              <a:ea typeface="Roboto"/>
              <a:cs typeface="Roboto"/>
              <a:sym typeface="Roboto"/>
            </a:endParaRPr>
          </a:p>
        </p:txBody>
      </p:sp>
      <p:sp>
        <p:nvSpPr>
          <p:cNvPr id="65" name="Google Shape;65;p14"/>
          <p:cNvSpPr txBox="1"/>
          <p:nvPr>
            <p:ph idx="1" type="body"/>
          </p:nvPr>
        </p:nvSpPr>
        <p:spPr>
          <a:xfrm>
            <a:off x="4205100" y="863550"/>
            <a:ext cx="4938900" cy="3921600"/>
          </a:xfrm>
          <a:prstGeom prst="rect">
            <a:avLst/>
          </a:prstGeom>
        </p:spPr>
        <p:txBody>
          <a:bodyPr anchorCtr="0" anchor="ctr" bIns="91425" lIns="91425" spcFirstLastPara="1" rIns="91425" wrap="square" tIns="91425">
            <a:noAutofit/>
          </a:bodyPr>
          <a:lstStyle/>
          <a:p>
            <a:pPr indent="-381000" lvl="0" marL="457200" rtl="0" algn="l">
              <a:lnSpc>
                <a:spcPct val="100000"/>
              </a:lnSpc>
              <a:spcBef>
                <a:spcPts val="0"/>
              </a:spcBef>
              <a:spcAft>
                <a:spcPts val="0"/>
              </a:spcAft>
              <a:buClr>
                <a:srgbClr val="444444"/>
              </a:buClr>
              <a:buSzPts val="2400"/>
              <a:buFont typeface="Roboto"/>
              <a:buChar char="●"/>
            </a:pPr>
            <a:r>
              <a:rPr lang="en" sz="2400">
                <a:solidFill>
                  <a:srgbClr val="444444"/>
                </a:solidFill>
                <a:latin typeface="Roboto"/>
                <a:ea typeface="Roboto"/>
                <a:cs typeface="Roboto"/>
                <a:sym typeface="Roboto"/>
              </a:rPr>
              <a:t>CPCESU is a part of a national consortium for resource stewardship</a:t>
            </a:r>
            <a:endParaRPr sz="2400">
              <a:solidFill>
                <a:srgbClr val="444444"/>
              </a:solidFill>
              <a:latin typeface="Roboto"/>
              <a:ea typeface="Roboto"/>
              <a:cs typeface="Roboto"/>
              <a:sym typeface="Roboto"/>
            </a:endParaRPr>
          </a:p>
          <a:p>
            <a:pPr indent="-381000" lvl="1" marL="914400" rtl="0" algn="l">
              <a:lnSpc>
                <a:spcPct val="100000"/>
              </a:lnSpc>
              <a:spcBef>
                <a:spcPts val="1000"/>
              </a:spcBef>
              <a:spcAft>
                <a:spcPts val="0"/>
              </a:spcAft>
              <a:buClr>
                <a:srgbClr val="444444"/>
              </a:buClr>
              <a:buSzPts val="2400"/>
              <a:buFont typeface="Roboto"/>
              <a:buChar char="○"/>
            </a:pPr>
            <a:r>
              <a:rPr lang="en" sz="2400">
                <a:solidFill>
                  <a:srgbClr val="444444"/>
                </a:solidFill>
                <a:latin typeface="Roboto"/>
                <a:ea typeface="Roboto"/>
                <a:cs typeface="Roboto"/>
                <a:sym typeface="Roboto"/>
              </a:rPr>
              <a:t>Dozens of projects</a:t>
            </a:r>
            <a:endParaRPr sz="2400">
              <a:solidFill>
                <a:srgbClr val="444444"/>
              </a:solidFill>
              <a:latin typeface="Roboto"/>
              <a:ea typeface="Roboto"/>
              <a:cs typeface="Roboto"/>
              <a:sym typeface="Roboto"/>
            </a:endParaRPr>
          </a:p>
          <a:p>
            <a:pPr indent="-381000" lvl="2" marL="1371600" rtl="0" algn="l">
              <a:lnSpc>
                <a:spcPct val="100000"/>
              </a:lnSpc>
              <a:spcBef>
                <a:spcPts val="1000"/>
              </a:spcBef>
              <a:spcAft>
                <a:spcPts val="0"/>
              </a:spcAft>
              <a:buClr>
                <a:srgbClr val="444444"/>
              </a:buClr>
              <a:buSzPts val="2400"/>
              <a:buFont typeface="Roboto"/>
              <a:buChar char="■"/>
            </a:pPr>
            <a:r>
              <a:rPr lang="en" sz="2400">
                <a:solidFill>
                  <a:srgbClr val="444444"/>
                </a:solidFill>
                <a:latin typeface="Roboto"/>
                <a:ea typeface="Roboto"/>
                <a:cs typeface="Roboto"/>
                <a:sym typeface="Roboto"/>
              </a:rPr>
              <a:t>Species studies</a:t>
            </a:r>
            <a:endParaRPr sz="2400">
              <a:solidFill>
                <a:srgbClr val="444444"/>
              </a:solidFill>
              <a:latin typeface="Roboto"/>
              <a:ea typeface="Roboto"/>
              <a:cs typeface="Roboto"/>
              <a:sym typeface="Roboto"/>
            </a:endParaRPr>
          </a:p>
          <a:p>
            <a:pPr indent="-381000" lvl="2" marL="1371600" rtl="0" algn="l">
              <a:lnSpc>
                <a:spcPct val="100000"/>
              </a:lnSpc>
              <a:spcBef>
                <a:spcPts val="1000"/>
              </a:spcBef>
              <a:spcAft>
                <a:spcPts val="0"/>
              </a:spcAft>
              <a:buClr>
                <a:srgbClr val="444444"/>
              </a:buClr>
              <a:buSzPts val="2400"/>
              <a:buFont typeface="Roboto"/>
              <a:buChar char="■"/>
            </a:pPr>
            <a:r>
              <a:rPr lang="en" sz="2400">
                <a:solidFill>
                  <a:srgbClr val="444444"/>
                </a:solidFill>
                <a:latin typeface="Roboto"/>
                <a:ea typeface="Roboto"/>
                <a:cs typeface="Roboto"/>
                <a:sym typeface="Roboto"/>
              </a:rPr>
              <a:t>Building trails</a:t>
            </a:r>
            <a:endParaRPr sz="2400">
              <a:solidFill>
                <a:srgbClr val="444444"/>
              </a:solidFill>
              <a:latin typeface="Roboto"/>
              <a:ea typeface="Roboto"/>
              <a:cs typeface="Roboto"/>
              <a:sym typeface="Roboto"/>
            </a:endParaRPr>
          </a:p>
          <a:p>
            <a:pPr indent="-381000" lvl="1" marL="914400" rtl="0" algn="l">
              <a:lnSpc>
                <a:spcPct val="100000"/>
              </a:lnSpc>
              <a:spcBef>
                <a:spcPts val="1000"/>
              </a:spcBef>
              <a:spcAft>
                <a:spcPts val="0"/>
              </a:spcAft>
              <a:buClr>
                <a:srgbClr val="444444"/>
              </a:buClr>
              <a:buSzPts val="2400"/>
              <a:buFont typeface="Roboto"/>
              <a:buChar char="○"/>
            </a:pPr>
            <a:r>
              <a:rPr lang="en" sz="2400">
                <a:solidFill>
                  <a:srgbClr val="444444"/>
                </a:solidFill>
                <a:latin typeface="Roboto"/>
                <a:ea typeface="Roboto"/>
                <a:cs typeface="Roboto"/>
                <a:sym typeface="Roboto"/>
              </a:rPr>
              <a:t>Hundreds of modifications </a:t>
            </a:r>
            <a:endParaRPr sz="2400">
              <a:solidFill>
                <a:srgbClr val="444444"/>
              </a:solidFill>
              <a:latin typeface="Roboto"/>
              <a:ea typeface="Roboto"/>
              <a:cs typeface="Roboto"/>
              <a:sym typeface="Roboto"/>
            </a:endParaRPr>
          </a:p>
          <a:p>
            <a:pPr indent="-381000" lvl="1" marL="914400" rtl="0" algn="l">
              <a:lnSpc>
                <a:spcPct val="100000"/>
              </a:lnSpc>
              <a:spcBef>
                <a:spcPts val="1000"/>
              </a:spcBef>
              <a:spcAft>
                <a:spcPts val="1000"/>
              </a:spcAft>
              <a:buClr>
                <a:srgbClr val="444444"/>
              </a:buClr>
              <a:buSzPts val="2400"/>
              <a:buFont typeface="Roboto"/>
              <a:buChar char="○"/>
            </a:pPr>
            <a:r>
              <a:rPr lang="en" sz="2400">
                <a:solidFill>
                  <a:srgbClr val="444444"/>
                </a:solidFill>
                <a:latin typeface="Roboto"/>
                <a:ea typeface="Roboto"/>
                <a:cs typeface="Roboto"/>
                <a:sym typeface="Roboto"/>
              </a:rPr>
              <a:t>Millions of dollars</a:t>
            </a:r>
            <a:endParaRPr sz="2400">
              <a:solidFill>
                <a:srgbClr val="444444"/>
              </a:solidFill>
              <a:latin typeface="Roboto"/>
              <a:ea typeface="Roboto"/>
              <a:cs typeface="Roboto"/>
              <a:sym typeface="Roboto"/>
            </a:endParaRPr>
          </a:p>
        </p:txBody>
      </p:sp>
      <p:pic>
        <p:nvPicPr>
          <p:cNvPr id="66" name="Google Shape;66;p14"/>
          <p:cNvPicPr preferRelativeResize="0"/>
          <p:nvPr/>
        </p:nvPicPr>
        <p:blipFill>
          <a:blip r:embed="rId3">
            <a:alphaModFix/>
          </a:blip>
          <a:stretch>
            <a:fillRect/>
          </a:stretch>
        </p:blipFill>
        <p:spPr>
          <a:xfrm>
            <a:off x="72050" y="1227475"/>
            <a:ext cx="4164500" cy="3193750"/>
          </a:xfrm>
          <a:prstGeom prst="rect">
            <a:avLst/>
          </a:prstGeom>
          <a:noFill/>
          <a:ln>
            <a:noFill/>
          </a:ln>
        </p:spPr>
      </p:pic>
      <p:sp>
        <p:nvSpPr>
          <p:cNvPr id="67" name="Google Shape;67;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2" name="Shape 282"/>
        <p:cNvGrpSpPr/>
        <p:nvPr/>
      </p:nvGrpSpPr>
      <p:grpSpPr>
        <a:xfrm>
          <a:off x="0" y="0"/>
          <a:ext cx="0" cy="0"/>
          <a:chOff x="0" y="0"/>
          <a:chExt cx="0" cy="0"/>
        </a:xfrm>
      </p:grpSpPr>
      <p:sp>
        <p:nvSpPr>
          <p:cNvPr id="283" name="Google Shape;283;p3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84" name="Google Shape;284;p32"/>
          <p:cNvSpPr txBox="1"/>
          <p:nvPr/>
        </p:nvSpPr>
        <p:spPr>
          <a:xfrm>
            <a:off x="152375" y="4238275"/>
            <a:ext cx="4419600" cy="46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Roboto"/>
                <a:ea typeface="Roboto"/>
                <a:cs typeface="Roboto"/>
                <a:sym typeface="Roboto"/>
              </a:rPr>
              <a:t>Desktop</a:t>
            </a:r>
            <a:endParaRPr b="1">
              <a:latin typeface="Roboto"/>
              <a:ea typeface="Roboto"/>
              <a:cs typeface="Roboto"/>
              <a:sym typeface="Roboto"/>
            </a:endParaRPr>
          </a:p>
        </p:txBody>
      </p:sp>
      <p:pic>
        <p:nvPicPr>
          <p:cNvPr id="285" name="Google Shape;285;p32"/>
          <p:cNvPicPr preferRelativeResize="0"/>
          <p:nvPr/>
        </p:nvPicPr>
        <p:blipFill rotWithShape="1">
          <a:blip r:embed="rId3">
            <a:alphaModFix/>
          </a:blip>
          <a:srcRect b="288" l="0" r="0" t="288"/>
          <a:stretch/>
        </p:blipFill>
        <p:spPr>
          <a:xfrm>
            <a:off x="5881987" y="674000"/>
            <a:ext cx="1799625" cy="3564275"/>
          </a:xfrm>
          <a:prstGeom prst="rect">
            <a:avLst/>
          </a:prstGeom>
          <a:noFill/>
          <a:ln>
            <a:noFill/>
          </a:ln>
          <a:effectLst>
            <a:outerShdw blurRad="57150" rotWithShape="0" algn="bl" dir="10800000" dist="19050">
              <a:srgbClr val="000000">
                <a:alpha val="50000"/>
              </a:srgbClr>
            </a:outerShdw>
          </a:effectLst>
        </p:spPr>
      </p:pic>
      <p:sp>
        <p:nvSpPr>
          <p:cNvPr id="286" name="Google Shape;286;p32"/>
          <p:cNvSpPr txBox="1"/>
          <p:nvPr/>
        </p:nvSpPr>
        <p:spPr>
          <a:xfrm>
            <a:off x="4572000" y="4238275"/>
            <a:ext cx="4419600" cy="46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Roboto"/>
                <a:ea typeface="Roboto"/>
                <a:cs typeface="Roboto"/>
                <a:sym typeface="Roboto"/>
              </a:rPr>
              <a:t>Mobile</a:t>
            </a:r>
            <a:endParaRPr b="1">
              <a:latin typeface="Roboto"/>
              <a:ea typeface="Roboto"/>
              <a:cs typeface="Roboto"/>
              <a:sym typeface="Roboto"/>
            </a:endParaRPr>
          </a:p>
        </p:txBody>
      </p:sp>
      <p:pic>
        <p:nvPicPr>
          <p:cNvPr id="287" name="Google Shape;287;p32"/>
          <p:cNvPicPr preferRelativeResize="0"/>
          <p:nvPr/>
        </p:nvPicPr>
        <p:blipFill rotWithShape="1">
          <a:blip r:embed="rId4">
            <a:alphaModFix/>
          </a:blip>
          <a:srcRect b="0" l="29" r="39" t="0"/>
          <a:stretch/>
        </p:blipFill>
        <p:spPr>
          <a:xfrm>
            <a:off x="152375" y="1251563"/>
            <a:ext cx="4419599" cy="2485593"/>
          </a:xfrm>
          <a:prstGeom prst="rect">
            <a:avLst/>
          </a:prstGeom>
          <a:noFill/>
          <a:ln>
            <a:noFill/>
          </a:ln>
          <a:effectLst>
            <a:outerShdw blurRad="57150" rotWithShape="0" algn="bl" dir="10800000" dist="19050">
              <a:srgbClr val="000000">
                <a:alpha val="50000"/>
              </a:srgbClr>
            </a:outerShdw>
          </a:effectLst>
        </p:spPr>
      </p:pic>
      <p:sp>
        <p:nvSpPr>
          <p:cNvPr id="288" name="Google Shape;288;p32"/>
          <p:cNvSpPr txBox="1"/>
          <p:nvPr/>
        </p:nvSpPr>
        <p:spPr>
          <a:xfrm>
            <a:off x="778500" y="82675"/>
            <a:ext cx="7587000" cy="333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aseline="30000" lang="en" sz="2400">
                <a:solidFill>
                  <a:schemeClr val="dk1"/>
                </a:solidFill>
                <a:latin typeface="Roboto"/>
                <a:ea typeface="Roboto"/>
                <a:cs typeface="Roboto"/>
                <a:sym typeface="Roboto"/>
              </a:rPr>
              <a:t>Website is </a:t>
            </a:r>
            <a:r>
              <a:rPr b="1" baseline="30000" lang="en" sz="2400">
                <a:solidFill>
                  <a:schemeClr val="dk1"/>
                </a:solidFill>
                <a:latin typeface="Roboto"/>
                <a:ea typeface="Roboto"/>
                <a:cs typeface="Roboto"/>
                <a:sym typeface="Roboto"/>
              </a:rPr>
              <a:t>accessible</a:t>
            </a:r>
            <a:r>
              <a:rPr b="1" baseline="30000" lang="en" sz="2400">
                <a:solidFill>
                  <a:schemeClr val="dk1"/>
                </a:solidFill>
                <a:latin typeface="Roboto"/>
                <a:ea typeface="Roboto"/>
                <a:cs typeface="Roboto"/>
                <a:sym typeface="Roboto"/>
              </a:rPr>
              <a:t> </a:t>
            </a:r>
            <a:r>
              <a:rPr baseline="30000" lang="en" sz="2400">
                <a:solidFill>
                  <a:schemeClr val="dk1"/>
                </a:solidFill>
                <a:latin typeface="Roboto"/>
                <a:ea typeface="Roboto"/>
                <a:cs typeface="Roboto"/>
                <a:sym typeface="Roboto"/>
              </a:rPr>
              <a:t>across numerous platforms and browsers.</a:t>
            </a:r>
            <a:endParaRPr baseline="30000" sz="2400">
              <a:latin typeface="Roboto"/>
              <a:ea typeface="Roboto"/>
              <a:cs typeface="Roboto"/>
              <a:sym typeface="Roboto"/>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2" name="Shape 292"/>
        <p:cNvGrpSpPr/>
        <p:nvPr/>
      </p:nvGrpSpPr>
      <p:grpSpPr>
        <a:xfrm>
          <a:off x="0" y="0"/>
          <a:ext cx="0" cy="0"/>
          <a:chOff x="0" y="0"/>
          <a:chExt cx="0" cy="0"/>
        </a:xfrm>
      </p:grpSpPr>
      <p:sp>
        <p:nvSpPr>
          <p:cNvPr id="293" name="Google Shape;293;p33"/>
          <p:cNvSpPr txBox="1"/>
          <p:nvPr>
            <p:ph type="title"/>
          </p:nvPr>
        </p:nvSpPr>
        <p:spPr>
          <a:xfrm>
            <a:off x="0" y="0"/>
            <a:ext cx="9144000" cy="572700"/>
          </a:xfrm>
          <a:prstGeom prst="rect">
            <a:avLst/>
          </a:prstGeom>
          <a:solidFill>
            <a:srgbClr val="7F6000"/>
          </a:solidFill>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rgbClr val="FFFFFF"/>
                </a:solidFill>
                <a:latin typeface="Roboto"/>
                <a:ea typeface="Roboto"/>
                <a:cs typeface="Roboto"/>
                <a:sym typeface="Roboto"/>
              </a:rPr>
              <a:t>Early </a:t>
            </a:r>
            <a:r>
              <a:rPr b="1" lang="en">
                <a:solidFill>
                  <a:srgbClr val="FFFFFF"/>
                </a:solidFill>
                <a:latin typeface="Roboto"/>
                <a:ea typeface="Roboto"/>
                <a:cs typeface="Roboto"/>
                <a:sym typeface="Roboto"/>
              </a:rPr>
              <a:t>Risks and Feasibility</a:t>
            </a:r>
            <a:endParaRPr b="1">
              <a:solidFill>
                <a:srgbClr val="FFFFFF"/>
              </a:solidFill>
              <a:latin typeface="Roboto"/>
              <a:ea typeface="Roboto"/>
              <a:cs typeface="Roboto"/>
              <a:sym typeface="Roboto"/>
            </a:endParaRPr>
          </a:p>
        </p:txBody>
      </p:sp>
      <p:sp>
        <p:nvSpPr>
          <p:cNvPr id="294" name="Google Shape;294;p33"/>
          <p:cNvSpPr txBox="1"/>
          <p:nvPr>
            <p:ph idx="1" type="body"/>
          </p:nvPr>
        </p:nvSpPr>
        <p:spPr>
          <a:xfrm>
            <a:off x="311700" y="959725"/>
            <a:ext cx="8520600" cy="3609300"/>
          </a:xfrm>
          <a:prstGeom prst="rect">
            <a:avLst/>
          </a:prstGeom>
        </p:spPr>
        <p:txBody>
          <a:bodyPr anchorCtr="0" anchor="ctr" bIns="91425" lIns="91425" spcFirstLastPara="1" rIns="91425" wrap="square" tIns="91425">
            <a:noAutofit/>
          </a:bodyPr>
          <a:lstStyle/>
          <a:p>
            <a:pPr indent="-381000" lvl="0" marL="457200" marR="0" rtl="0" algn="l">
              <a:lnSpc>
                <a:spcPct val="115000"/>
              </a:lnSpc>
              <a:spcBef>
                <a:spcPts val="0"/>
              </a:spcBef>
              <a:spcAft>
                <a:spcPts val="0"/>
              </a:spcAft>
              <a:buClr>
                <a:schemeClr val="dk2"/>
              </a:buClr>
              <a:buSzPts val="2400"/>
              <a:buFont typeface="Roboto"/>
              <a:buChar char="●"/>
            </a:pPr>
            <a:r>
              <a:rPr b="1" lang="en" sz="2400">
                <a:highlight>
                  <a:schemeClr val="lt1"/>
                </a:highlight>
                <a:latin typeface="Roboto"/>
                <a:ea typeface="Roboto"/>
                <a:cs typeface="Roboto"/>
                <a:sym typeface="Roboto"/>
              </a:rPr>
              <a:t>Learning curve too high</a:t>
            </a:r>
            <a:r>
              <a:rPr lang="en" sz="2400">
                <a:highlight>
                  <a:schemeClr val="lt1"/>
                </a:highlight>
                <a:latin typeface="Roboto"/>
                <a:ea typeface="Roboto"/>
                <a:cs typeface="Roboto"/>
                <a:sym typeface="Roboto"/>
              </a:rPr>
              <a:t> | 25% </a:t>
            </a:r>
            <a:r>
              <a:rPr b="1" lang="en" sz="2400">
                <a:highlight>
                  <a:schemeClr val="lt1"/>
                </a:highlight>
                <a:latin typeface="Roboto"/>
                <a:ea typeface="Roboto"/>
                <a:cs typeface="Roboto"/>
                <a:sym typeface="Roboto"/>
              </a:rPr>
              <a:t>|</a:t>
            </a:r>
            <a:r>
              <a:rPr lang="en" sz="2400">
                <a:highlight>
                  <a:schemeClr val="lt1"/>
                </a:highlight>
                <a:latin typeface="Roboto"/>
                <a:ea typeface="Roboto"/>
                <a:cs typeface="Roboto"/>
                <a:sym typeface="Roboto"/>
              </a:rPr>
              <a:t> </a:t>
            </a:r>
            <a:r>
              <a:rPr i="1" lang="en" sz="2400">
                <a:highlight>
                  <a:schemeClr val="lt1"/>
                </a:highlight>
                <a:latin typeface="Roboto"/>
                <a:ea typeface="Roboto"/>
                <a:cs typeface="Roboto"/>
                <a:sym typeface="Roboto"/>
              </a:rPr>
              <a:t>High</a:t>
            </a:r>
            <a:endParaRPr i="1" sz="2400">
              <a:highlight>
                <a:schemeClr val="lt1"/>
              </a:highlight>
              <a:latin typeface="Roboto"/>
              <a:ea typeface="Roboto"/>
              <a:cs typeface="Roboto"/>
              <a:sym typeface="Roboto"/>
            </a:endParaRPr>
          </a:p>
          <a:p>
            <a:pPr indent="-381000" lvl="1" marL="914400" marR="0" rtl="0" algn="l">
              <a:lnSpc>
                <a:spcPct val="115000"/>
              </a:lnSpc>
              <a:spcBef>
                <a:spcPts val="0"/>
              </a:spcBef>
              <a:spcAft>
                <a:spcPts val="0"/>
              </a:spcAft>
              <a:buSzPts val="2400"/>
              <a:buFont typeface="Roboto"/>
              <a:buChar char="○"/>
            </a:pPr>
            <a:r>
              <a:rPr lang="en" sz="2400">
                <a:highlight>
                  <a:schemeClr val="lt1"/>
                </a:highlight>
                <a:latin typeface="Roboto"/>
                <a:ea typeface="Roboto"/>
                <a:cs typeface="Roboto"/>
                <a:sym typeface="Roboto"/>
              </a:rPr>
              <a:t>Overcome with early prototypes</a:t>
            </a:r>
            <a:endParaRPr sz="2400">
              <a:highlight>
                <a:schemeClr val="lt1"/>
              </a:highlight>
              <a:latin typeface="Roboto"/>
              <a:ea typeface="Roboto"/>
              <a:cs typeface="Roboto"/>
              <a:sym typeface="Roboto"/>
            </a:endParaRPr>
          </a:p>
          <a:p>
            <a:pPr indent="0" lvl="0" marL="0" marR="0" rtl="0" algn="l">
              <a:lnSpc>
                <a:spcPct val="115000"/>
              </a:lnSpc>
              <a:spcBef>
                <a:spcPts val="0"/>
              </a:spcBef>
              <a:spcAft>
                <a:spcPts val="0"/>
              </a:spcAft>
              <a:buNone/>
            </a:pPr>
            <a:r>
              <a:t/>
            </a:r>
            <a:endParaRPr sz="2400">
              <a:highlight>
                <a:schemeClr val="lt1"/>
              </a:highlight>
              <a:latin typeface="Roboto"/>
              <a:ea typeface="Roboto"/>
              <a:cs typeface="Roboto"/>
              <a:sym typeface="Roboto"/>
            </a:endParaRPr>
          </a:p>
          <a:p>
            <a:pPr indent="-381000" lvl="0" marL="457200" marR="0" rtl="0" algn="l">
              <a:lnSpc>
                <a:spcPct val="115000"/>
              </a:lnSpc>
              <a:spcBef>
                <a:spcPts val="0"/>
              </a:spcBef>
              <a:spcAft>
                <a:spcPts val="0"/>
              </a:spcAft>
              <a:buSzPts val="2400"/>
              <a:buFont typeface="Roboto"/>
              <a:buChar char="●"/>
            </a:pPr>
            <a:r>
              <a:rPr b="1" lang="en" sz="2400">
                <a:highlight>
                  <a:schemeClr val="lt1"/>
                </a:highlight>
                <a:latin typeface="Roboto"/>
                <a:ea typeface="Roboto"/>
                <a:cs typeface="Roboto"/>
                <a:sym typeface="Roboto"/>
              </a:rPr>
              <a:t>Unknown or overlooked requirement</a:t>
            </a:r>
            <a:r>
              <a:rPr lang="en" sz="2400">
                <a:highlight>
                  <a:schemeClr val="lt1"/>
                </a:highlight>
                <a:latin typeface="Roboto"/>
                <a:ea typeface="Roboto"/>
                <a:cs typeface="Roboto"/>
                <a:sym typeface="Roboto"/>
              </a:rPr>
              <a:t> | 10% </a:t>
            </a:r>
            <a:r>
              <a:rPr b="1" lang="en" sz="2400">
                <a:highlight>
                  <a:schemeClr val="lt1"/>
                </a:highlight>
                <a:latin typeface="Roboto"/>
                <a:ea typeface="Roboto"/>
                <a:cs typeface="Roboto"/>
                <a:sym typeface="Roboto"/>
              </a:rPr>
              <a:t>|</a:t>
            </a:r>
            <a:r>
              <a:rPr lang="en" sz="2400">
                <a:highlight>
                  <a:schemeClr val="lt1"/>
                </a:highlight>
                <a:latin typeface="Roboto"/>
                <a:ea typeface="Roboto"/>
                <a:cs typeface="Roboto"/>
                <a:sym typeface="Roboto"/>
              </a:rPr>
              <a:t> </a:t>
            </a:r>
            <a:r>
              <a:rPr i="1" lang="en" sz="2400">
                <a:highlight>
                  <a:schemeClr val="lt1"/>
                </a:highlight>
                <a:latin typeface="Roboto"/>
                <a:ea typeface="Roboto"/>
                <a:cs typeface="Roboto"/>
                <a:sym typeface="Roboto"/>
              </a:rPr>
              <a:t>Mid to High</a:t>
            </a:r>
            <a:endParaRPr i="1" sz="2400">
              <a:highlight>
                <a:schemeClr val="lt1"/>
              </a:highlight>
              <a:latin typeface="Roboto"/>
              <a:ea typeface="Roboto"/>
              <a:cs typeface="Roboto"/>
              <a:sym typeface="Roboto"/>
            </a:endParaRPr>
          </a:p>
          <a:p>
            <a:pPr indent="-381000" lvl="1" marL="914400" marR="0" rtl="0" algn="l">
              <a:lnSpc>
                <a:spcPct val="115000"/>
              </a:lnSpc>
              <a:spcBef>
                <a:spcPts val="0"/>
              </a:spcBef>
              <a:spcAft>
                <a:spcPts val="0"/>
              </a:spcAft>
              <a:buSzPts val="2400"/>
              <a:buFont typeface="Roboto"/>
              <a:buChar char="○"/>
            </a:pPr>
            <a:r>
              <a:rPr lang="en" sz="2400">
                <a:highlight>
                  <a:schemeClr val="lt1"/>
                </a:highlight>
                <a:latin typeface="Roboto"/>
                <a:ea typeface="Roboto"/>
                <a:cs typeface="Roboto"/>
                <a:sym typeface="Roboto"/>
              </a:rPr>
              <a:t>Procedures to modify the SRS after it is signed</a:t>
            </a:r>
            <a:endParaRPr sz="2400">
              <a:highlight>
                <a:schemeClr val="lt1"/>
              </a:highlight>
              <a:latin typeface="Roboto"/>
              <a:ea typeface="Roboto"/>
              <a:cs typeface="Roboto"/>
              <a:sym typeface="Roboto"/>
            </a:endParaRPr>
          </a:p>
          <a:p>
            <a:pPr indent="0" lvl="0" marL="0" marR="0" rtl="0" algn="l">
              <a:lnSpc>
                <a:spcPct val="115000"/>
              </a:lnSpc>
              <a:spcBef>
                <a:spcPts val="0"/>
              </a:spcBef>
              <a:spcAft>
                <a:spcPts val="0"/>
              </a:spcAft>
              <a:buNone/>
            </a:pPr>
            <a:r>
              <a:t/>
            </a:r>
            <a:endParaRPr sz="2400">
              <a:highlight>
                <a:schemeClr val="lt1"/>
              </a:highlight>
              <a:latin typeface="Roboto"/>
              <a:ea typeface="Roboto"/>
              <a:cs typeface="Roboto"/>
              <a:sym typeface="Roboto"/>
            </a:endParaRPr>
          </a:p>
          <a:p>
            <a:pPr indent="-381000" lvl="0" marL="457200" marR="0" rtl="0" algn="l">
              <a:lnSpc>
                <a:spcPct val="115000"/>
              </a:lnSpc>
              <a:spcBef>
                <a:spcPts val="0"/>
              </a:spcBef>
              <a:spcAft>
                <a:spcPts val="0"/>
              </a:spcAft>
              <a:buSzPts val="2400"/>
              <a:buFont typeface="Roboto"/>
              <a:buChar char="●"/>
            </a:pPr>
            <a:r>
              <a:rPr b="1" lang="en" sz="2400">
                <a:highlight>
                  <a:schemeClr val="lt1"/>
                </a:highlight>
                <a:latin typeface="Roboto"/>
                <a:ea typeface="Roboto"/>
                <a:cs typeface="Roboto"/>
                <a:sym typeface="Roboto"/>
              </a:rPr>
              <a:t>Security breach</a:t>
            </a:r>
            <a:r>
              <a:rPr lang="en" sz="2400">
                <a:highlight>
                  <a:schemeClr val="lt1"/>
                </a:highlight>
                <a:latin typeface="Roboto"/>
                <a:ea typeface="Roboto"/>
                <a:cs typeface="Roboto"/>
                <a:sym typeface="Roboto"/>
              </a:rPr>
              <a:t> | 5% </a:t>
            </a:r>
            <a:r>
              <a:rPr b="1" lang="en" sz="2400">
                <a:highlight>
                  <a:schemeClr val="lt1"/>
                </a:highlight>
                <a:latin typeface="Roboto"/>
                <a:ea typeface="Roboto"/>
                <a:cs typeface="Roboto"/>
                <a:sym typeface="Roboto"/>
              </a:rPr>
              <a:t>|</a:t>
            </a:r>
            <a:r>
              <a:rPr lang="en" sz="2400">
                <a:highlight>
                  <a:schemeClr val="lt1"/>
                </a:highlight>
                <a:latin typeface="Roboto"/>
                <a:ea typeface="Roboto"/>
                <a:cs typeface="Roboto"/>
                <a:sym typeface="Roboto"/>
              </a:rPr>
              <a:t> </a:t>
            </a:r>
            <a:r>
              <a:rPr i="1" lang="en" sz="2400">
                <a:highlight>
                  <a:schemeClr val="lt1"/>
                </a:highlight>
                <a:latin typeface="Roboto"/>
                <a:ea typeface="Roboto"/>
                <a:cs typeface="Roboto"/>
                <a:sym typeface="Roboto"/>
              </a:rPr>
              <a:t>Mid to High</a:t>
            </a:r>
            <a:endParaRPr i="1" sz="2400">
              <a:highlight>
                <a:schemeClr val="lt1"/>
              </a:highlight>
              <a:latin typeface="Roboto"/>
              <a:ea typeface="Roboto"/>
              <a:cs typeface="Roboto"/>
              <a:sym typeface="Roboto"/>
            </a:endParaRPr>
          </a:p>
          <a:p>
            <a:pPr indent="-381000" lvl="1" marL="914400" marR="0" rtl="0" algn="l">
              <a:lnSpc>
                <a:spcPct val="115000"/>
              </a:lnSpc>
              <a:spcBef>
                <a:spcPts val="0"/>
              </a:spcBef>
              <a:spcAft>
                <a:spcPts val="0"/>
              </a:spcAft>
              <a:buSzPts val="2400"/>
              <a:buFont typeface="Roboto"/>
              <a:buChar char="○"/>
            </a:pPr>
            <a:r>
              <a:rPr lang="en" sz="2400">
                <a:highlight>
                  <a:schemeClr val="lt1"/>
                </a:highlight>
                <a:latin typeface="Roboto"/>
                <a:ea typeface="Roboto"/>
                <a:cs typeface="Roboto"/>
                <a:sym typeface="Roboto"/>
              </a:rPr>
              <a:t>Overcome with security testing</a:t>
            </a:r>
            <a:endParaRPr sz="2400">
              <a:highlight>
                <a:schemeClr val="lt1"/>
              </a:highlight>
              <a:latin typeface="Roboto"/>
              <a:ea typeface="Roboto"/>
              <a:cs typeface="Roboto"/>
              <a:sym typeface="Roboto"/>
            </a:endParaRPr>
          </a:p>
        </p:txBody>
      </p:sp>
      <p:sp>
        <p:nvSpPr>
          <p:cNvPr id="295" name="Google Shape;295;p3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9" name="Shape 299"/>
        <p:cNvGrpSpPr/>
        <p:nvPr/>
      </p:nvGrpSpPr>
      <p:grpSpPr>
        <a:xfrm>
          <a:off x="0" y="0"/>
          <a:ext cx="0" cy="0"/>
          <a:chOff x="0" y="0"/>
          <a:chExt cx="0" cy="0"/>
        </a:xfrm>
      </p:grpSpPr>
      <p:sp>
        <p:nvSpPr>
          <p:cNvPr id="300" name="Google Shape;300;p34"/>
          <p:cNvSpPr txBox="1"/>
          <p:nvPr>
            <p:ph type="title"/>
          </p:nvPr>
        </p:nvSpPr>
        <p:spPr>
          <a:xfrm>
            <a:off x="0" y="0"/>
            <a:ext cx="9144000" cy="572700"/>
          </a:xfrm>
          <a:prstGeom prst="rect">
            <a:avLst/>
          </a:prstGeom>
          <a:solidFill>
            <a:srgbClr val="7F6000"/>
          </a:solidFill>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rgbClr val="FFFFFF"/>
                </a:solidFill>
                <a:latin typeface="Roboto"/>
                <a:ea typeface="Roboto"/>
                <a:cs typeface="Roboto"/>
                <a:sym typeface="Roboto"/>
              </a:rPr>
              <a:t>Development Challenges and Resolutions</a:t>
            </a:r>
            <a:endParaRPr b="1">
              <a:solidFill>
                <a:srgbClr val="FFFFFF"/>
              </a:solidFill>
              <a:latin typeface="Roboto"/>
              <a:ea typeface="Roboto"/>
              <a:cs typeface="Roboto"/>
              <a:sym typeface="Roboto"/>
            </a:endParaRPr>
          </a:p>
        </p:txBody>
      </p:sp>
      <p:sp>
        <p:nvSpPr>
          <p:cNvPr id="301" name="Google Shape;301;p34"/>
          <p:cNvSpPr txBox="1"/>
          <p:nvPr>
            <p:ph idx="1" type="body"/>
          </p:nvPr>
        </p:nvSpPr>
        <p:spPr>
          <a:xfrm>
            <a:off x="311700" y="959725"/>
            <a:ext cx="8520600" cy="3609300"/>
          </a:xfrm>
          <a:prstGeom prst="rect">
            <a:avLst/>
          </a:prstGeom>
        </p:spPr>
        <p:txBody>
          <a:bodyPr anchorCtr="0" anchor="ctr" bIns="91425" lIns="91425" spcFirstLastPara="1" rIns="91425" wrap="square" tIns="91425">
            <a:noAutofit/>
          </a:bodyPr>
          <a:lstStyle/>
          <a:p>
            <a:pPr indent="-381000" lvl="0" marL="457200" marR="0" rtl="0" algn="l">
              <a:lnSpc>
                <a:spcPct val="115000"/>
              </a:lnSpc>
              <a:spcBef>
                <a:spcPts val="0"/>
              </a:spcBef>
              <a:spcAft>
                <a:spcPts val="0"/>
              </a:spcAft>
              <a:buClr>
                <a:schemeClr val="dk2"/>
              </a:buClr>
              <a:buSzPts val="2400"/>
              <a:buFont typeface="Roboto"/>
              <a:buChar char="●"/>
            </a:pPr>
            <a:r>
              <a:rPr b="1" lang="en" sz="2400">
                <a:highlight>
                  <a:schemeClr val="lt1"/>
                </a:highlight>
                <a:latin typeface="Roboto"/>
                <a:ea typeface="Roboto"/>
                <a:cs typeface="Roboto"/>
                <a:sym typeface="Roboto"/>
              </a:rPr>
              <a:t>Expectation Gap</a:t>
            </a:r>
            <a:r>
              <a:rPr lang="en" sz="2400">
                <a:highlight>
                  <a:schemeClr val="lt1"/>
                </a:highlight>
                <a:latin typeface="Roboto"/>
                <a:ea typeface="Roboto"/>
                <a:cs typeface="Roboto"/>
                <a:sym typeface="Roboto"/>
              </a:rPr>
              <a:t> | 20% </a:t>
            </a:r>
            <a:r>
              <a:rPr b="1" lang="en" sz="2400">
                <a:highlight>
                  <a:schemeClr val="lt1"/>
                </a:highlight>
                <a:latin typeface="Roboto"/>
                <a:ea typeface="Roboto"/>
                <a:cs typeface="Roboto"/>
                <a:sym typeface="Roboto"/>
              </a:rPr>
              <a:t>|</a:t>
            </a:r>
            <a:r>
              <a:rPr lang="en" sz="2400">
                <a:highlight>
                  <a:schemeClr val="lt1"/>
                </a:highlight>
                <a:latin typeface="Roboto"/>
                <a:ea typeface="Roboto"/>
                <a:cs typeface="Roboto"/>
                <a:sym typeface="Roboto"/>
              </a:rPr>
              <a:t> </a:t>
            </a:r>
            <a:r>
              <a:rPr i="1" lang="en" sz="2400">
                <a:highlight>
                  <a:schemeClr val="lt1"/>
                </a:highlight>
                <a:latin typeface="Roboto"/>
                <a:ea typeface="Roboto"/>
                <a:cs typeface="Roboto"/>
                <a:sym typeface="Roboto"/>
              </a:rPr>
              <a:t>High</a:t>
            </a:r>
            <a:endParaRPr i="1" sz="2400">
              <a:highlight>
                <a:schemeClr val="lt1"/>
              </a:highlight>
              <a:latin typeface="Roboto"/>
              <a:ea typeface="Roboto"/>
              <a:cs typeface="Roboto"/>
              <a:sym typeface="Roboto"/>
            </a:endParaRPr>
          </a:p>
          <a:p>
            <a:pPr indent="-381000" lvl="1" marL="914400" marR="0" rtl="0" algn="l">
              <a:lnSpc>
                <a:spcPct val="115000"/>
              </a:lnSpc>
              <a:spcBef>
                <a:spcPts val="0"/>
              </a:spcBef>
              <a:spcAft>
                <a:spcPts val="0"/>
              </a:spcAft>
              <a:buSzPts val="2400"/>
              <a:buFont typeface="Roboto"/>
              <a:buChar char="○"/>
            </a:pPr>
            <a:r>
              <a:rPr lang="en" sz="2400">
                <a:highlight>
                  <a:schemeClr val="lt1"/>
                </a:highlight>
                <a:latin typeface="Roboto"/>
                <a:ea typeface="Roboto"/>
                <a:cs typeface="Roboto"/>
                <a:sym typeface="Roboto"/>
              </a:rPr>
              <a:t>Overcome with frequent meetings and communication and user testing</a:t>
            </a:r>
            <a:endParaRPr sz="2400">
              <a:highlight>
                <a:schemeClr val="lt1"/>
              </a:highlight>
              <a:latin typeface="Roboto"/>
              <a:ea typeface="Roboto"/>
              <a:cs typeface="Roboto"/>
              <a:sym typeface="Roboto"/>
            </a:endParaRPr>
          </a:p>
          <a:p>
            <a:pPr indent="0" lvl="0" marL="0" marR="0" rtl="0" algn="l">
              <a:lnSpc>
                <a:spcPct val="115000"/>
              </a:lnSpc>
              <a:spcBef>
                <a:spcPts val="0"/>
              </a:spcBef>
              <a:spcAft>
                <a:spcPts val="0"/>
              </a:spcAft>
              <a:buNone/>
            </a:pPr>
            <a:r>
              <a:t/>
            </a:r>
            <a:endParaRPr sz="2400">
              <a:highlight>
                <a:schemeClr val="lt1"/>
              </a:highlight>
              <a:latin typeface="Roboto"/>
              <a:ea typeface="Roboto"/>
              <a:cs typeface="Roboto"/>
              <a:sym typeface="Roboto"/>
            </a:endParaRPr>
          </a:p>
          <a:p>
            <a:pPr indent="-381000" lvl="0" marL="457200" marR="0" rtl="0" algn="l">
              <a:lnSpc>
                <a:spcPct val="115000"/>
              </a:lnSpc>
              <a:spcBef>
                <a:spcPts val="0"/>
              </a:spcBef>
              <a:spcAft>
                <a:spcPts val="0"/>
              </a:spcAft>
              <a:buSzPts val="2400"/>
              <a:buFont typeface="Roboto"/>
              <a:buChar char="●"/>
            </a:pPr>
            <a:r>
              <a:rPr b="1" lang="en" sz="2400">
                <a:highlight>
                  <a:schemeClr val="lt1"/>
                </a:highlight>
                <a:latin typeface="Roboto"/>
                <a:ea typeface="Roboto"/>
                <a:cs typeface="Roboto"/>
                <a:sym typeface="Roboto"/>
              </a:rPr>
              <a:t>Autofill with PDF</a:t>
            </a:r>
            <a:r>
              <a:rPr b="1" lang="en" sz="2400">
                <a:highlight>
                  <a:schemeClr val="lt1"/>
                </a:highlight>
                <a:latin typeface="Roboto"/>
                <a:ea typeface="Roboto"/>
                <a:cs typeface="Roboto"/>
                <a:sym typeface="Roboto"/>
              </a:rPr>
              <a:t> </a:t>
            </a:r>
            <a:r>
              <a:rPr lang="en" sz="2400">
                <a:highlight>
                  <a:schemeClr val="lt1"/>
                </a:highlight>
                <a:latin typeface="Roboto"/>
                <a:ea typeface="Roboto"/>
                <a:cs typeface="Roboto"/>
                <a:sym typeface="Roboto"/>
              </a:rPr>
              <a:t>| 5% </a:t>
            </a:r>
            <a:r>
              <a:rPr b="1" lang="en" sz="2400">
                <a:highlight>
                  <a:schemeClr val="lt1"/>
                </a:highlight>
                <a:latin typeface="Roboto"/>
                <a:ea typeface="Roboto"/>
                <a:cs typeface="Roboto"/>
                <a:sym typeface="Roboto"/>
              </a:rPr>
              <a:t>|</a:t>
            </a:r>
            <a:r>
              <a:rPr lang="en" sz="2400">
                <a:highlight>
                  <a:schemeClr val="lt1"/>
                </a:highlight>
                <a:latin typeface="Roboto"/>
                <a:ea typeface="Roboto"/>
                <a:cs typeface="Roboto"/>
                <a:sym typeface="Roboto"/>
              </a:rPr>
              <a:t> </a:t>
            </a:r>
            <a:r>
              <a:rPr i="1" lang="en" sz="2400">
                <a:highlight>
                  <a:schemeClr val="lt1"/>
                </a:highlight>
                <a:latin typeface="Roboto"/>
                <a:ea typeface="Roboto"/>
                <a:cs typeface="Roboto"/>
                <a:sym typeface="Roboto"/>
              </a:rPr>
              <a:t>Low</a:t>
            </a:r>
            <a:endParaRPr i="1" sz="2400">
              <a:highlight>
                <a:schemeClr val="lt1"/>
              </a:highlight>
              <a:latin typeface="Roboto"/>
              <a:ea typeface="Roboto"/>
              <a:cs typeface="Roboto"/>
              <a:sym typeface="Roboto"/>
            </a:endParaRPr>
          </a:p>
          <a:p>
            <a:pPr indent="-381000" lvl="1" marL="914400" marR="0" rtl="0" algn="l">
              <a:lnSpc>
                <a:spcPct val="115000"/>
              </a:lnSpc>
              <a:spcBef>
                <a:spcPts val="0"/>
              </a:spcBef>
              <a:spcAft>
                <a:spcPts val="0"/>
              </a:spcAft>
              <a:buSzPts val="2400"/>
              <a:buFont typeface="Roboto"/>
              <a:buChar char="○"/>
            </a:pPr>
            <a:r>
              <a:rPr lang="en" sz="2400">
                <a:highlight>
                  <a:schemeClr val="lt1"/>
                </a:highlight>
                <a:latin typeface="Roboto"/>
                <a:ea typeface="Roboto"/>
                <a:cs typeface="Roboto"/>
                <a:sym typeface="Roboto"/>
              </a:rPr>
              <a:t>Asynchronous processing using Celery</a:t>
            </a:r>
            <a:endParaRPr sz="2400">
              <a:highlight>
                <a:schemeClr val="lt1"/>
              </a:highlight>
              <a:latin typeface="Roboto"/>
              <a:ea typeface="Roboto"/>
              <a:cs typeface="Roboto"/>
              <a:sym typeface="Roboto"/>
            </a:endParaRPr>
          </a:p>
          <a:p>
            <a:pPr indent="0" lvl="0" marL="0" marR="0" rtl="0" algn="l">
              <a:lnSpc>
                <a:spcPct val="115000"/>
              </a:lnSpc>
              <a:spcBef>
                <a:spcPts val="0"/>
              </a:spcBef>
              <a:spcAft>
                <a:spcPts val="0"/>
              </a:spcAft>
              <a:buNone/>
            </a:pPr>
            <a:r>
              <a:t/>
            </a:r>
            <a:endParaRPr sz="2400">
              <a:highlight>
                <a:schemeClr val="lt1"/>
              </a:highlight>
              <a:latin typeface="Roboto"/>
              <a:ea typeface="Roboto"/>
              <a:cs typeface="Roboto"/>
              <a:sym typeface="Roboto"/>
            </a:endParaRPr>
          </a:p>
          <a:p>
            <a:pPr indent="-381000" lvl="0" marL="457200" marR="0" rtl="0" algn="l">
              <a:lnSpc>
                <a:spcPct val="115000"/>
              </a:lnSpc>
              <a:spcBef>
                <a:spcPts val="0"/>
              </a:spcBef>
              <a:spcAft>
                <a:spcPts val="0"/>
              </a:spcAft>
              <a:buSzPts val="2400"/>
              <a:buFont typeface="Roboto"/>
              <a:buChar char="●"/>
            </a:pPr>
            <a:r>
              <a:rPr b="1" lang="en" sz="2400">
                <a:highlight>
                  <a:schemeClr val="lt1"/>
                </a:highlight>
                <a:latin typeface="Roboto"/>
                <a:ea typeface="Roboto"/>
                <a:cs typeface="Roboto"/>
                <a:sym typeface="Roboto"/>
              </a:rPr>
              <a:t>Deployment Issues</a:t>
            </a:r>
            <a:r>
              <a:rPr lang="en" sz="2400">
                <a:highlight>
                  <a:schemeClr val="lt1"/>
                </a:highlight>
                <a:latin typeface="Roboto"/>
                <a:ea typeface="Roboto"/>
                <a:cs typeface="Roboto"/>
                <a:sym typeface="Roboto"/>
              </a:rPr>
              <a:t> | 5% </a:t>
            </a:r>
            <a:r>
              <a:rPr b="1" lang="en" sz="2400">
                <a:highlight>
                  <a:schemeClr val="lt1"/>
                </a:highlight>
                <a:latin typeface="Roboto"/>
                <a:ea typeface="Roboto"/>
                <a:cs typeface="Roboto"/>
                <a:sym typeface="Roboto"/>
              </a:rPr>
              <a:t>|</a:t>
            </a:r>
            <a:r>
              <a:rPr lang="en" sz="2400">
                <a:highlight>
                  <a:schemeClr val="lt1"/>
                </a:highlight>
                <a:latin typeface="Roboto"/>
                <a:ea typeface="Roboto"/>
                <a:cs typeface="Roboto"/>
                <a:sym typeface="Roboto"/>
              </a:rPr>
              <a:t> </a:t>
            </a:r>
            <a:r>
              <a:rPr i="1" lang="en" sz="2400">
                <a:highlight>
                  <a:schemeClr val="lt1"/>
                </a:highlight>
                <a:latin typeface="Roboto"/>
                <a:ea typeface="Roboto"/>
                <a:cs typeface="Roboto"/>
                <a:sym typeface="Roboto"/>
              </a:rPr>
              <a:t>Low</a:t>
            </a:r>
            <a:endParaRPr i="1" sz="2400">
              <a:highlight>
                <a:schemeClr val="lt1"/>
              </a:highlight>
              <a:latin typeface="Roboto"/>
              <a:ea typeface="Roboto"/>
              <a:cs typeface="Roboto"/>
              <a:sym typeface="Roboto"/>
            </a:endParaRPr>
          </a:p>
          <a:p>
            <a:pPr indent="-381000" lvl="1" marL="914400" marR="0" rtl="0" algn="l">
              <a:lnSpc>
                <a:spcPct val="115000"/>
              </a:lnSpc>
              <a:spcBef>
                <a:spcPts val="0"/>
              </a:spcBef>
              <a:spcAft>
                <a:spcPts val="0"/>
              </a:spcAft>
              <a:buSzPts val="2400"/>
              <a:buFont typeface="Roboto"/>
              <a:buChar char="○"/>
            </a:pPr>
            <a:r>
              <a:rPr lang="en" sz="2400">
                <a:highlight>
                  <a:schemeClr val="lt1"/>
                </a:highlight>
                <a:latin typeface="Roboto"/>
                <a:ea typeface="Roboto"/>
                <a:cs typeface="Roboto"/>
                <a:sym typeface="Roboto"/>
              </a:rPr>
              <a:t>Early and constant communication with ITS</a:t>
            </a:r>
            <a:endParaRPr sz="2400">
              <a:highlight>
                <a:schemeClr val="lt1"/>
              </a:highlight>
              <a:latin typeface="Roboto"/>
              <a:ea typeface="Roboto"/>
              <a:cs typeface="Roboto"/>
              <a:sym typeface="Roboto"/>
            </a:endParaRPr>
          </a:p>
        </p:txBody>
      </p:sp>
      <p:sp>
        <p:nvSpPr>
          <p:cNvPr id="302" name="Google Shape;302;p3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6" name="Shape 306"/>
        <p:cNvGrpSpPr/>
        <p:nvPr/>
      </p:nvGrpSpPr>
      <p:grpSpPr>
        <a:xfrm>
          <a:off x="0" y="0"/>
          <a:ext cx="0" cy="0"/>
          <a:chOff x="0" y="0"/>
          <a:chExt cx="0" cy="0"/>
        </a:xfrm>
      </p:grpSpPr>
      <p:sp>
        <p:nvSpPr>
          <p:cNvPr id="307" name="Google Shape;307;p35"/>
          <p:cNvSpPr txBox="1"/>
          <p:nvPr>
            <p:ph type="title"/>
          </p:nvPr>
        </p:nvSpPr>
        <p:spPr>
          <a:xfrm>
            <a:off x="0" y="0"/>
            <a:ext cx="9144000" cy="572700"/>
          </a:xfrm>
          <a:prstGeom prst="rect">
            <a:avLst/>
          </a:prstGeom>
          <a:solidFill>
            <a:srgbClr val="BF9000"/>
          </a:solidFill>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rgbClr val="FFFFFF"/>
                </a:solidFill>
                <a:latin typeface="Roboto"/>
                <a:ea typeface="Roboto"/>
                <a:cs typeface="Roboto"/>
                <a:sym typeface="Roboto"/>
              </a:rPr>
              <a:t>Year at a Glance</a:t>
            </a:r>
            <a:endParaRPr b="1">
              <a:solidFill>
                <a:srgbClr val="FFFFFF"/>
              </a:solidFill>
              <a:latin typeface="Roboto"/>
              <a:ea typeface="Roboto"/>
              <a:cs typeface="Roboto"/>
              <a:sym typeface="Roboto"/>
            </a:endParaRPr>
          </a:p>
        </p:txBody>
      </p:sp>
      <p:sp>
        <p:nvSpPr>
          <p:cNvPr id="308" name="Google Shape;308;p3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309" name="Google Shape;309;p35"/>
          <p:cNvPicPr preferRelativeResize="0"/>
          <p:nvPr/>
        </p:nvPicPr>
        <p:blipFill rotWithShape="1">
          <a:blip r:embed="rId3">
            <a:alphaModFix/>
          </a:blip>
          <a:srcRect b="0" l="29" r="29" t="0"/>
          <a:stretch/>
        </p:blipFill>
        <p:spPr>
          <a:xfrm>
            <a:off x="602000" y="662600"/>
            <a:ext cx="7939988" cy="417021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3" name="Shape 313"/>
        <p:cNvGrpSpPr/>
        <p:nvPr/>
      </p:nvGrpSpPr>
      <p:grpSpPr>
        <a:xfrm>
          <a:off x="0" y="0"/>
          <a:ext cx="0" cy="0"/>
          <a:chOff x="0" y="0"/>
          <a:chExt cx="0" cy="0"/>
        </a:xfrm>
      </p:grpSpPr>
      <p:pic>
        <p:nvPicPr>
          <p:cNvPr id="314" name="Google Shape;314;p36"/>
          <p:cNvPicPr preferRelativeResize="0"/>
          <p:nvPr/>
        </p:nvPicPr>
        <p:blipFill rotWithShape="1">
          <a:blip r:embed="rId3">
            <a:alphaModFix/>
          </a:blip>
          <a:srcRect b="0" l="0" r="0" t="0"/>
          <a:stretch/>
        </p:blipFill>
        <p:spPr>
          <a:xfrm>
            <a:off x="1793000" y="629763"/>
            <a:ext cx="5724899" cy="3305175"/>
          </a:xfrm>
          <a:prstGeom prst="rect">
            <a:avLst/>
          </a:prstGeom>
          <a:noFill/>
          <a:ln>
            <a:noFill/>
          </a:ln>
        </p:spPr>
      </p:pic>
      <p:sp>
        <p:nvSpPr>
          <p:cNvPr id="315" name="Google Shape;315;p3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16" name="Google Shape;316;p36"/>
          <p:cNvSpPr txBox="1"/>
          <p:nvPr>
            <p:ph type="title"/>
          </p:nvPr>
        </p:nvSpPr>
        <p:spPr>
          <a:xfrm>
            <a:off x="0" y="0"/>
            <a:ext cx="9144000" cy="572700"/>
          </a:xfrm>
          <a:prstGeom prst="rect">
            <a:avLst/>
          </a:prstGeom>
          <a:solidFill>
            <a:schemeClr val="accent5"/>
          </a:solidFill>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rgbClr val="FFFFFF"/>
                </a:solidFill>
                <a:latin typeface="Roboto"/>
                <a:ea typeface="Roboto"/>
                <a:cs typeface="Roboto"/>
                <a:sym typeface="Roboto"/>
              </a:rPr>
              <a:t>Testing Plan Overview</a:t>
            </a:r>
            <a:endParaRPr b="1">
              <a:solidFill>
                <a:srgbClr val="FFFFFF"/>
              </a:solidFill>
              <a:latin typeface="Roboto"/>
              <a:ea typeface="Roboto"/>
              <a:cs typeface="Roboto"/>
              <a:sym typeface="Roboto"/>
            </a:endParaRPr>
          </a:p>
        </p:txBody>
      </p:sp>
      <p:sp>
        <p:nvSpPr>
          <p:cNvPr id="317" name="Google Shape;317;p3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18" name="Google Shape;318;p36"/>
          <p:cNvSpPr txBox="1"/>
          <p:nvPr/>
        </p:nvSpPr>
        <p:spPr>
          <a:xfrm>
            <a:off x="824025" y="4125575"/>
            <a:ext cx="7587000" cy="333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aseline="30000" lang="en" sz="2400">
                <a:solidFill>
                  <a:schemeClr val="dk1"/>
                </a:solidFill>
                <a:latin typeface="Roboto"/>
                <a:ea typeface="Roboto"/>
                <a:cs typeface="Roboto"/>
                <a:sym typeface="Roboto"/>
              </a:rPr>
              <a:t>Testing Results: </a:t>
            </a:r>
            <a:r>
              <a:rPr b="1" baseline="30000" lang="en" sz="2400">
                <a:solidFill>
                  <a:schemeClr val="dk1"/>
                </a:solidFill>
                <a:latin typeface="Roboto"/>
                <a:ea typeface="Roboto"/>
                <a:cs typeface="Roboto"/>
                <a:sym typeface="Roboto"/>
              </a:rPr>
              <a:t>Decreased clicks </a:t>
            </a:r>
            <a:r>
              <a:rPr baseline="30000" lang="en" sz="2400">
                <a:solidFill>
                  <a:schemeClr val="dk1"/>
                </a:solidFill>
                <a:latin typeface="Roboto"/>
                <a:ea typeface="Roboto"/>
                <a:cs typeface="Roboto"/>
                <a:sym typeface="Roboto"/>
              </a:rPr>
              <a:t>and </a:t>
            </a:r>
            <a:r>
              <a:rPr b="1" baseline="30000" lang="en" sz="2400">
                <a:solidFill>
                  <a:schemeClr val="dk1"/>
                </a:solidFill>
                <a:latin typeface="Roboto"/>
                <a:ea typeface="Roboto"/>
                <a:cs typeface="Roboto"/>
                <a:sym typeface="Roboto"/>
              </a:rPr>
              <a:t>less time spent on data entry</a:t>
            </a:r>
            <a:endParaRPr b="1" baseline="30000" sz="2400">
              <a:latin typeface="Roboto"/>
              <a:ea typeface="Roboto"/>
              <a:cs typeface="Roboto"/>
              <a:sym typeface="Roboto"/>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2" name="Shape 322"/>
        <p:cNvGrpSpPr/>
        <p:nvPr/>
      </p:nvGrpSpPr>
      <p:grpSpPr>
        <a:xfrm>
          <a:off x="0" y="0"/>
          <a:ext cx="0" cy="0"/>
          <a:chOff x="0" y="0"/>
          <a:chExt cx="0" cy="0"/>
        </a:xfrm>
      </p:grpSpPr>
      <p:sp>
        <p:nvSpPr>
          <p:cNvPr id="323" name="Google Shape;323;p37"/>
          <p:cNvSpPr txBox="1"/>
          <p:nvPr>
            <p:ph type="title"/>
          </p:nvPr>
        </p:nvSpPr>
        <p:spPr>
          <a:xfrm>
            <a:off x="0" y="0"/>
            <a:ext cx="9144000" cy="572700"/>
          </a:xfrm>
          <a:prstGeom prst="rect">
            <a:avLst/>
          </a:prstGeom>
          <a:solidFill>
            <a:srgbClr val="6AA84F"/>
          </a:solidFill>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rgbClr val="FFFFFF"/>
                </a:solidFill>
                <a:latin typeface="Roboto"/>
                <a:ea typeface="Roboto"/>
                <a:cs typeface="Roboto"/>
                <a:sym typeface="Roboto"/>
              </a:rPr>
              <a:t>Conclusion</a:t>
            </a:r>
            <a:endParaRPr b="1">
              <a:solidFill>
                <a:srgbClr val="FFFFFF"/>
              </a:solidFill>
              <a:latin typeface="Roboto"/>
              <a:ea typeface="Roboto"/>
              <a:cs typeface="Roboto"/>
              <a:sym typeface="Roboto"/>
            </a:endParaRPr>
          </a:p>
        </p:txBody>
      </p:sp>
      <p:sp>
        <p:nvSpPr>
          <p:cNvPr id="324" name="Google Shape;324;p3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325" name="Google Shape;325;p37"/>
          <p:cNvPicPr preferRelativeResize="0"/>
          <p:nvPr/>
        </p:nvPicPr>
        <p:blipFill>
          <a:blip r:embed="rId3">
            <a:alphaModFix/>
          </a:blip>
          <a:stretch>
            <a:fillRect/>
          </a:stretch>
        </p:blipFill>
        <p:spPr>
          <a:xfrm>
            <a:off x="0" y="572700"/>
            <a:ext cx="8707350" cy="441622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9" name="Shape 329"/>
        <p:cNvGrpSpPr/>
        <p:nvPr/>
      </p:nvGrpSpPr>
      <p:grpSpPr>
        <a:xfrm>
          <a:off x="0" y="0"/>
          <a:ext cx="0" cy="0"/>
          <a:chOff x="0" y="0"/>
          <a:chExt cx="0" cy="0"/>
        </a:xfrm>
      </p:grpSpPr>
      <p:sp>
        <p:nvSpPr>
          <p:cNvPr id="330" name="Google Shape;330;p38"/>
          <p:cNvSpPr txBox="1"/>
          <p:nvPr>
            <p:ph type="title"/>
          </p:nvPr>
        </p:nvSpPr>
        <p:spPr>
          <a:xfrm>
            <a:off x="0" y="0"/>
            <a:ext cx="9144000" cy="572700"/>
          </a:xfrm>
          <a:prstGeom prst="rect">
            <a:avLst/>
          </a:prstGeom>
          <a:solidFill>
            <a:srgbClr val="6D9EEB"/>
          </a:solidFill>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rgbClr val="FFFFFF"/>
                </a:solidFill>
                <a:latin typeface="Roboto"/>
                <a:ea typeface="Roboto"/>
                <a:cs typeface="Roboto"/>
                <a:sym typeface="Roboto"/>
              </a:rPr>
              <a:t>Broader Impacts</a:t>
            </a:r>
            <a:endParaRPr b="1">
              <a:solidFill>
                <a:srgbClr val="FFFFFF"/>
              </a:solidFill>
              <a:latin typeface="Roboto"/>
              <a:ea typeface="Roboto"/>
              <a:cs typeface="Roboto"/>
              <a:sym typeface="Roboto"/>
            </a:endParaRPr>
          </a:p>
        </p:txBody>
      </p:sp>
      <p:sp>
        <p:nvSpPr>
          <p:cNvPr id="331" name="Google Shape;331;p3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332" name="Google Shape;332;p38"/>
          <p:cNvPicPr preferRelativeResize="0"/>
          <p:nvPr/>
        </p:nvPicPr>
        <p:blipFill>
          <a:blip r:embed="rId3">
            <a:alphaModFix/>
          </a:blip>
          <a:stretch>
            <a:fillRect/>
          </a:stretch>
        </p:blipFill>
        <p:spPr>
          <a:xfrm>
            <a:off x="4728900" y="1043450"/>
            <a:ext cx="4164500" cy="3193750"/>
          </a:xfrm>
          <a:prstGeom prst="rect">
            <a:avLst/>
          </a:prstGeom>
          <a:noFill/>
          <a:ln>
            <a:noFill/>
          </a:ln>
        </p:spPr>
      </p:pic>
      <p:sp>
        <p:nvSpPr>
          <p:cNvPr id="333" name="Google Shape;333;p38"/>
          <p:cNvSpPr txBox="1"/>
          <p:nvPr>
            <p:ph idx="1" type="body"/>
          </p:nvPr>
        </p:nvSpPr>
        <p:spPr>
          <a:xfrm>
            <a:off x="311700" y="711775"/>
            <a:ext cx="4260300" cy="4378500"/>
          </a:xfrm>
          <a:prstGeom prst="rect">
            <a:avLst/>
          </a:prstGeom>
        </p:spPr>
        <p:txBody>
          <a:bodyPr anchorCtr="0" anchor="ctr" bIns="91425" lIns="91425" spcFirstLastPara="1" rIns="91425" wrap="square" tIns="91425">
            <a:noAutofit/>
          </a:bodyPr>
          <a:lstStyle/>
          <a:p>
            <a:pPr indent="-381000" lvl="0" marL="457200" marR="0" rtl="0" algn="l">
              <a:lnSpc>
                <a:spcPct val="115000"/>
              </a:lnSpc>
              <a:spcBef>
                <a:spcPts val="0"/>
              </a:spcBef>
              <a:spcAft>
                <a:spcPts val="0"/>
              </a:spcAft>
              <a:buClr>
                <a:srgbClr val="595959"/>
              </a:buClr>
              <a:buSzPts val="2400"/>
              <a:buFont typeface="Roboto"/>
              <a:buChar char="●"/>
            </a:pPr>
            <a:r>
              <a:rPr lang="en" sz="2400">
                <a:solidFill>
                  <a:srgbClr val="595959"/>
                </a:solidFill>
                <a:highlight>
                  <a:schemeClr val="lt1"/>
                </a:highlight>
                <a:latin typeface="Roboto"/>
                <a:ea typeface="Roboto"/>
                <a:cs typeface="Roboto"/>
                <a:sym typeface="Roboto"/>
              </a:rPr>
              <a:t>Better reporting to NAU and other organizations</a:t>
            </a:r>
            <a:endParaRPr sz="2400">
              <a:solidFill>
                <a:srgbClr val="595959"/>
              </a:solidFill>
              <a:highlight>
                <a:schemeClr val="lt1"/>
              </a:highlight>
              <a:latin typeface="Roboto"/>
              <a:ea typeface="Roboto"/>
              <a:cs typeface="Roboto"/>
              <a:sym typeface="Roboto"/>
            </a:endParaRPr>
          </a:p>
          <a:p>
            <a:pPr indent="-381000" lvl="0" marL="457200" marR="0" rtl="0" algn="l">
              <a:lnSpc>
                <a:spcPct val="115000"/>
              </a:lnSpc>
              <a:spcBef>
                <a:spcPts val="1000"/>
              </a:spcBef>
              <a:spcAft>
                <a:spcPts val="0"/>
              </a:spcAft>
              <a:buClr>
                <a:srgbClr val="595959"/>
              </a:buClr>
              <a:buSzPts val="2400"/>
              <a:buFont typeface="Roboto"/>
              <a:buChar char="●"/>
            </a:pPr>
            <a:r>
              <a:rPr lang="en" sz="2400">
                <a:solidFill>
                  <a:srgbClr val="595959"/>
                </a:solidFill>
                <a:highlight>
                  <a:schemeClr val="lt1"/>
                </a:highlight>
                <a:latin typeface="Roboto"/>
                <a:ea typeface="Roboto"/>
                <a:cs typeface="Roboto"/>
                <a:sym typeface="Roboto"/>
              </a:rPr>
              <a:t>Future Development</a:t>
            </a:r>
            <a:endParaRPr sz="2400">
              <a:solidFill>
                <a:srgbClr val="595959"/>
              </a:solidFill>
              <a:highlight>
                <a:schemeClr val="lt1"/>
              </a:highlight>
              <a:latin typeface="Roboto"/>
              <a:ea typeface="Roboto"/>
              <a:cs typeface="Roboto"/>
              <a:sym typeface="Roboto"/>
            </a:endParaRPr>
          </a:p>
          <a:p>
            <a:pPr indent="-355600" lvl="1" marL="914400" marR="0" rtl="0" algn="l">
              <a:lnSpc>
                <a:spcPct val="100000"/>
              </a:lnSpc>
              <a:spcBef>
                <a:spcPts val="1000"/>
              </a:spcBef>
              <a:spcAft>
                <a:spcPts val="0"/>
              </a:spcAft>
              <a:buClr>
                <a:srgbClr val="595959"/>
              </a:buClr>
              <a:buSzPts val="2000"/>
              <a:buFont typeface="Roboto"/>
              <a:buChar char="○"/>
            </a:pPr>
            <a:r>
              <a:rPr lang="en" sz="2000">
                <a:solidFill>
                  <a:srgbClr val="595959"/>
                </a:solidFill>
                <a:highlight>
                  <a:schemeClr val="lt1"/>
                </a:highlight>
                <a:latin typeface="Roboto"/>
                <a:ea typeface="Roboto"/>
                <a:cs typeface="Roboto"/>
                <a:sym typeface="Roboto"/>
              </a:rPr>
              <a:t>Can become the national network’s system</a:t>
            </a:r>
            <a:endParaRPr sz="2000">
              <a:solidFill>
                <a:srgbClr val="595959"/>
              </a:solidFill>
              <a:highlight>
                <a:schemeClr val="lt1"/>
              </a:highlight>
              <a:latin typeface="Roboto"/>
              <a:ea typeface="Roboto"/>
              <a:cs typeface="Roboto"/>
              <a:sym typeface="Roboto"/>
            </a:endParaRPr>
          </a:p>
          <a:p>
            <a:pPr indent="-355600" lvl="1" marL="914400" marR="0" rtl="0" algn="l">
              <a:lnSpc>
                <a:spcPct val="100000"/>
              </a:lnSpc>
              <a:spcBef>
                <a:spcPts val="1000"/>
              </a:spcBef>
              <a:spcAft>
                <a:spcPts val="0"/>
              </a:spcAft>
              <a:buClr>
                <a:srgbClr val="595959"/>
              </a:buClr>
              <a:buSzPts val="2000"/>
              <a:buFont typeface="Roboto"/>
              <a:buChar char="○"/>
            </a:pPr>
            <a:r>
              <a:rPr lang="en" sz="2000">
                <a:solidFill>
                  <a:srgbClr val="595959"/>
                </a:solidFill>
                <a:highlight>
                  <a:schemeClr val="lt1"/>
                </a:highlight>
                <a:latin typeface="Roboto"/>
                <a:ea typeface="Roboto"/>
                <a:cs typeface="Roboto"/>
                <a:sym typeface="Roboto"/>
              </a:rPr>
              <a:t>Searchable experts for easier project assignments</a:t>
            </a:r>
            <a:endParaRPr sz="2000">
              <a:solidFill>
                <a:srgbClr val="595959"/>
              </a:solidFill>
              <a:highlight>
                <a:schemeClr val="lt1"/>
              </a:highlight>
              <a:latin typeface="Roboto"/>
              <a:ea typeface="Roboto"/>
              <a:cs typeface="Roboto"/>
              <a:sym typeface="Roboto"/>
            </a:endParaRPr>
          </a:p>
          <a:p>
            <a:pPr indent="-381000" lvl="0" marL="457200" marR="0" rtl="0" algn="l">
              <a:lnSpc>
                <a:spcPct val="115000"/>
              </a:lnSpc>
              <a:spcBef>
                <a:spcPts val="1000"/>
              </a:spcBef>
              <a:spcAft>
                <a:spcPts val="1000"/>
              </a:spcAft>
              <a:buClr>
                <a:srgbClr val="595959"/>
              </a:buClr>
              <a:buSzPts val="2400"/>
              <a:buFont typeface="Roboto"/>
              <a:buChar char="●"/>
            </a:pPr>
            <a:r>
              <a:rPr lang="en" sz="2400">
                <a:solidFill>
                  <a:srgbClr val="595959"/>
                </a:solidFill>
                <a:highlight>
                  <a:schemeClr val="lt1"/>
                </a:highlight>
                <a:latin typeface="Roboto"/>
                <a:ea typeface="Roboto"/>
                <a:cs typeface="Roboto"/>
                <a:sym typeface="Roboto"/>
              </a:rPr>
              <a:t>Aiding conservation projects and the environment</a:t>
            </a:r>
            <a:endParaRPr sz="2400">
              <a:solidFill>
                <a:srgbClr val="595959"/>
              </a:solidFill>
              <a:highlight>
                <a:schemeClr val="lt1"/>
              </a:highlight>
              <a:latin typeface="Roboto"/>
              <a:ea typeface="Roboto"/>
              <a:cs typeface="Roboto"/>
              <a:sym typeface="Roboto"/>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7" name="Shape 337"/>
        <p:cNvGrpSpPr/>
        <p:nvPr/>
      </p:nvGrpSpPr>
      <p:grpSpPr>
        <a:xfrm>
          <a:off x="0" y="0"/>
          <a:ext cx="0" cy="0"/>
          <a:chOff x="0" y="0"/>
          <a:chExt cx="0" cy="0"/>
        </a:xfrm>
      </p:grpSpPr>
      <p:sp>
        <p:nvSpPr>
          <p:cNvPr id="338" name="Google Shape;338;p39"/>
          <p:cNvSpPr txBox="1"/>
          <p:nvPr>
            <p:ph type="ctrTitle"/>
          </p:nvPr>
        </p:nvSpPr>
        <p:spPr>
          <a:xfrm>
            <a:off x="0" y="473200"/>
            <a:ext cx="9144000" cy="1796400"/>
          </a:xfrm>
          <a:prstGeom prst="rect">
            <a:avLst/>
          </a:prstGeom>
          <a:solidFill>
            <a:srgbClr val="6AA84F"/>
          </a:solidFill>
        </p:spPr>
        <p:txBody>
          <a:bodyPr anchorCtr="0" anchor="b" bIns="91425" lIns="91425" spcFirstLastPara="1" rIns="91425" wrap="square" tIns="91425">
            <a:noAutofit/>
          </a:bodyPr>
          <a:lstStyle/>
          <a:p>
            <a:pPr indent="0" lvl="0" marL="0" rtl="0" algn="ctr">
              <a:spcBef>
                <a:spcPts val="0"/>
              </a:spcBef>
              <a:spcAft>
                <a:spcPts val="0"/>
              </a:spcAft>
              <a:buNone/>
            </a:pPr>
            <a:r>
              <a:rPr b="1" lang="en" sz="4500">
                <a:solidFill>
                  <a:srgbClr val="FFFFFF"/>
                </a:solidFill>
                <a:latin typeface="Roboto"/>
                <a:ea typeface="Roboto"/>
                <a:cs typeface="Roboto"/>
                <a:sym typeface="Roboto"/>
              </a:rPr>
              <a:t>CPCESU Project</a:t>
            </a:r>
            <a:br>
              <a:rPr b="1" lang="en" sz="4500">
                <a:solidFill>
                  <a:srgbClr val="FFFFFF"/>
                </a:solidFill>
                <a:latin typeface="Roboto"/>
                <a:ea typeface="Roboto"/>
                <a:cs typeface="Roboto"/>
                <a:sym typeface="Roboto"/>
              </a:rPr>
            </a:br>
            <a:r>
              <a:rPr b="1" lang="en" sz="4500">
                <a:solidFill>
                  <a:srgbClr val="FFFFFF"/>
                </a:solidFill>
                <a:latin typeface="Roboto"/>
                <a:ea typeface="Roboto"/>
                <a:cs typeface="Roboto"/>
                <a:sym typeface="Roboto"/>
              </a:rPr>
              <a:t>Management System</a:t>
            </a:r>
            <a:endParaRPr b="1" sz="4500">
              <a:solidFill>
                <a:srgbClr val="FFFFFF"/>
              </a:solidFill>
              <a:latin typeface="Roboto"/>
              <a:ea typeface="Roboto"/>
              <a:cs typeface="Roboto"/>
              <a:sym typeface="Roboto"/>
            </a:endParaRPr>
          </a:p>
        </p:txBody>
      </p:sp>
      <p:pic>
        <p:nvPicPr>
          <p:cNvPr id="339" name="Google Shape;339;p39"/>
          <p:cNvPicPr preferRelativeResize="0"/>
          <p:nvPr/>
        </p:nvPicPr>
        <p:blipFill rotWithShape="1">
          <a:blip r:embed="rId4">
            <a:alphaModFix/>
          </a:blip>
          <a:srcRect b="0" l="0" r="0" t="0"/>
          <a:stretch/>
        </p:blipFill>
        <p:spPr>
          <a:xfrm>
            <a:off x="7531700" y="693901"/>
            <a:ext cx="1355004" cy="1355025"/>
          </a:xfrm>
          <a:prstGeom prst="rect">
            <a:avLst/>
          </a:prstGeom>
          <a:noFill/>
          <a:ln>
            <a:noFill/>
          </a:ln>
        </p:spPr>
      </p:pic>
      <p:pic>
        <p:nvPicPr>
          <p:cNvPr id="340" name="Google Shape;340;p39"/>
          <p:cNvPicPr preferRelativeResize="0"/>
          <p:nvPr/>
        </p:nvPicPr>
        <p:blipFill>
          <a:blip r:embed="rId5">
            <a:alphaModFix/>
          </a:blip>
          <a:stretch>
            <a:fillRect/>
          </a:stretch>
        </p:blipFill>
        <p:spPr>
          <a:xfrm>
            <a:off x="177900" y="672338"/>
            <a:ext cx="1398150" cy="1398150"/>
          </a:xfrm>
          <a:prstGeom prst="rect">
            <a:avLst/>
          </a:prstGeom>
          <a:noFill/>
          <a:ln>
            <a:noFill/>
          </a:ln>
        </p:spPr>
      </p:pic>
      <p:graphicFrame>
        <p:nvGraphicFramePr>
          <p:cNvPr id="341" name="Google Shape;341;p39"/>
          <p:cNvGraphicFramePr/>
          <p:nvPr/>
        </p:nvGraphicFramePr>
        <p:xfrm>
          <a:off x="217613" y="2269600"/>
          <a:ext cx="3000000" cy="3000000"/>
        </p:xfrm>
        <a:graphic>
          <a:graphicData uri="http://schemas.openxmlformats.org/drawingml/2006/table">
            <a:tbl>
              <a:tblPr>
                <a:noFill/>
                <a:tableStyleId>{F1ECE63E-0AE2-4BE4-B568-BE3746FDBBAD}</a:tableStyleId>
              </a:tblPr>
              <a:tblGrid>
                <a:gridCol w="2711925"/>
                <a:gridCol w="3250825"/>
                <a:gridCol w="2746025"/>
              </a:tblGrid>
              <a:tr h="604325">
                <a:tc>
                  <a:txBody>
                    <a:bodyPr>
                      <a:noAutofit/>
                    </a:bodyPr>
                    <a:lstStyle/>
                    <a:p>
                      <a:pPr indent="0" lvl="0" marL="0" rtl="0" algn="ctr">
                        <a:spcBef>
                          <a:spcPts val="0"/>
                        </a:spcBef>
                        <a:spcAft>
                          <a:spcPts val="0"/>
                        </a:spcAft>
                        <a:buClr>
                          <a:schemeClr val="dk1"/>
                        </a:buClr>
                        <a:buSzPts val="1100"/>
                        <a:buFont typeface="Arial"/>
                        <a:buNone/>
                      </a:pPr>
                      <a:r>
                        <a:rPr b="1" lang="en" sz="2600">
                          <a:solidFill>
                            <a:schemeClr val="dk1"/>
                          </a:solidFill>
                          <a:latin typeface="Roboto"/>
                          <a:ea typeface="Roboto"/>
                          <a:cs typeface="Roboto"/>
                          <a:sym typeface="Roboto"/>
                        </a:rPr>
                        <a:t>Joseph Remy</a:t>
                      </a:r>
                      <a:endParaRPr b="1"/>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noAutofit/>
                    </a:bodyPr>
                    <a:lstStyle/>
                    <a:p>
                      <a:pPr indent="0" lvl="0" marL="0" rtl="0" algn="ctr">
                        <a:spcBef>
                          <a:spcPts val="0"/>
                        </a:spcBef>
                        <a:spcAft>
                          <a:spcPts val="0"/>
                        </a:spcAft>
                        <a:buClr>
                          <a:schemeClr val="dk1"/>
                        </a:buClr>
                        <a:buSzPts val="1100"/>
                        <a:buFont typeface="Arial"/>
                        <a:buNone/>
                      </a:pPr>
                      <a:r>
                        <a:rPr b="1" lang="en" sz="2600">
                          <a:solidFill>
                            <a:schemeClr val="dk1"/>
                          </a:solidFill>
                          <a:latin typeface="Roboto"/>
                          <a:ea typeface="Roboto"/>
                          <a:cs typeface="Roboto"/>
                          <a:sym typeface="Roboto"/>
                        </a:rPr>
                        <a:t>Colton Nunley</a:t>
                      </a:r>
                      <a:endParaRPr b="1"/>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noAutofit/>
                    </a:bodyPr>
                    <a:lstStyle/>
                    <a:p>
                      <a:pPr indent="0" lvl="0" marL="0" rtl="0" algn="ctr">
                        <a:spcBef>
                          <a:spcPts val="0"/>
                        </a:spcBef>
                        <a:spcAft>
                          <a:spcPts val="0"/>
                        </a:spcAft>
                        <a:buClr>
                          <a:schemeClr val="dk1"/>
                        </a:buClr>
                        <a:buSzPts val="1100"/>
                        <a:buFont typeface="Arial"/>
                        <a:buNone/>
                      </a:pPr>
                      <a:r>
                        <a:rPr b="1" lang="en" sz="2600">
                          <a:solidFill>
                            <a:schemeClr val="dk1"/>
                          </a:solidFill>
                          <a:latin typeface="Roboto"/>
                          <a:ea typeface="Roboto"/>
                          <a:cs typeface="Roboto"/>
                          <a:sym typeface="Roboto"/>
                        </a:rPr>
                        <a:t>Jasque Saydyk</a:t>
                      </a:r>
                      <a:endParaRPr b="1"/>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1137575">
                <a:tc>
                  <a:txBody>
                    <a:bodyPr>
                      <a:noAutofit/>
                    </a:bodyPr>
                    <a:lstStyle/>
                    <a:p>
                      <a:pPr indent="0" lvl="0" marL="0" rtl="0" algn="ctr">
                        <a:spcBef>
                          <a:spcPts val="0"/>
                        </a:spcBef>
                        <a:spcAft>
                          <a:spcPts val="0"/>
                        </a:spcAft>
                        <a:buClr>
                          <a:schemeClr val="dk1"/>
                        </a:buClr>
                        <a:buSzPts val="1100"/>
                        <a:buFont typeface="Arial"/>
                        <a:buNone/>
                      </a:pPr>
                      <a:r>
                        <a:rPr i="1" lang="en" sz="2000">
                          <a:solidFill>
                            <a:schemeClr val="dk1"/>
                          </a:solidFill>
                          <a:latin typeface="Roboto"/>
                          <a:ea typeface="Roboto"/>
                          <a:cs typeface="Roboto"/>
                          <a:sym typeface="Roboto"/>
                        </a:rPr>
                        <a:t>Team Lead</a:t>
                      </a:r>
                      <a:endParaRPr i="1" sz="2000">
                        <a:solidFill>
                          <a:schemeClr val="dk1"/>
                        </a:solidFill>
                        <a:latin typeface="Roboto"/>
                        <a:ea typeface="Roboto"/>
                        <a:cs typeface="Roboto"/>
                        <a:sym typeface="Roboto"/>
                      </a:endParaRPr>
                    </a:p>
                    <a:p>
                      <a:pPr indent="0" lvl="0" marL="0" rtl="0" algn="ctr">
                        <a:spcBef>
                          <a:spcPts val="0"/>
                        </a:spcBef>
                        <a:spcAft>
                          <a:spcPts val="0"/>
                        </a:spcAft>
                        <a:buClr>
                          <a:schemeClr val="dk1"/>
                        </a:buClr>
                        <a:buSzPts val="1100"/>
                        <a:buFont typeface="Arial"/>
                        <a:buNone/>
                      </a:pPr>
                      <a:r>
                        <a:rPr i="1" lang="en" sz="2000">
                          <a:solidFill>
                            <a:schemeClr val="dk1"/>
                          </a:solidFill>
                          <a:latin typeface="Roboto"/>
                          <a:ea typeface="Roboto"/>
                          <a:cs typeface="Roboto"/>
                          <a:sym typeface="Roboto"/>
                        </a:rPr>
                        <a:t>Editor-in-Chief</a:t>
                      </a:r>
                      <a:endParaRPr i="1" sz="2000">
                        <a:solidFill>
                          <a:schemeClr val="dk1"/>
                        </a:solidFill>
                        <a:latin typeface="Roboto"/>
                        <a:ea typeface="Roboto"/>
                        <a:cs typeface="Roboto"/>
                        <a:sym typeface="Roboto"/>
                      </a:endParaRPr>
                    </a:p>
                    <a:p>
                      <a:pPr indent="0" lvl="0" marL="0" rtl="0" algn="ctr">
                        <a:spcBef>
                          <a:spcPts val="0"/>
                        </a:spcBef>
                        <a:spcAft>
                          <a:spcPts val="0"/>
                        </a:spcAft>
                        <a:buNone/>
                      </a:pPr>
                      <a:r>
                        <a:rPr i="1" lang="en" sz="2000">
                          <a:solidFill>
                            <a:schemeClr val="dk1"/>
                          </a:solidFill>
                          <a:latin typeface="Roboto"/>
                          <a:ea typeface="Roboto"/>
                          <a:cs typeface="Roboto"/>
                          <a:sym typeface="Roboto"/>
                        </a:rPr>
                        <a:t>UI Designer Lead</a:t>
                      </a:r>
                      <a:endParaRPr i="1" sz="2000">
                        <a:solidFill>
                          <a:schemeClr val="dk1"/>
                        </a:solidFill>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noAutofit/>
                    </a:bodyPr>
                    <a:lstStyle/>
                    <a:p>
                      <a:pPr indent="0" lvl="0" marL="0" rtl="0" algn="ctr">
                        <a:spcBef>
                          <a:spcPts val="0"/>
                        </a:spcBef>
                        <a:spcAft>
                          <a:spcPts val="0"/>
                        </a:spcAft>
                        <a:buClr>
                          <a:schemeClr val="dk1"/>
                        </a:buClr>
                        <a:buSzPts val="1100"/>
                        <a:buFont typeface="Arial"/>
                        <a:buNone/>
                      </a:pPr>
                      <a:r>
                        <a:rPr i="1" lang="en" sz="2000">
                          <a:solidFill>
                            <a:schemeClr val="dk1"/>
                          </a:solidFill>
                          <a:latin typeface="Roboto"/>
                          <a:ea typeface="Roboto"/>
                          <a:cs typeface="Roboto"/>
                          <a:sym typeface="Roboto"/>
                        </a:rPr>
                        <a:t>Architect</a:t>
                      </a:r>
                      <a:endParaRPr i="1" sz="2000">
                        <a:solidFill>
                          <a:schemeClr val="dk1"/>
                        </a:solidFill>
                        <a:latin typeface="Roboto"/>
                        <a:ea typeface="Roboto"/>
                        <a:cs typeface="Roboto"/>
                        <a:sym typeface="Roboto"/>
                      </a:endParaRPr>
                    </a:p>
                    <a:p>
                      <a:pPr indent="0" lvl="0" marL="0" rtl="0" algn="ctr">
                        <a:spcBef>
                          <a:spcPts val="0"/>
                        </a:spcBef>
                        <a:spcAft>
                          <a:spcPts val="0"/>
                        </a:spcAft>
                        <a:buClr>
                          <a:schemeClr val="dk1"/>
                        </a:buClr>
                        <a:buSzPts val="1100"/>
                        <a:buFont typeface="Arial"/>
                        <a:buNone/>
                      </a:pPr>
                      <a:r>
                        <a:rPr i="1" lang="en" sz="2000">
                          <a:solidFill>
                            <a:schemeClr val="dk1"/>
                          </a:solidFill>
                          <a:latin typeface="Roboto"/>
                          <a:ea typeface="Roboto"/>
                          <a:cs typeface="Roboto"/>
                          <a:sym typeface="Roboto"/>
                        </a:rPr>
                        <a:t>Customer Communications</a:t>
                      </a:r>
                      <a:endParaRPr i="1" sz="2000">
                        <a:solidFill>
                          <a:schemeClr val="dk1"/>
                        </a:solidFill>
                        <a:latin typeface="Roboto"/>
                        <a:ea typeface="Roboto"/>
                        <a:cs typeface="Roboto"/>
                        <a:sym typeface="Roboto"/>
                      </a:endParaRPr>
                    </a:p>
                    <a:p>
                      <a:pPr indent="0" lvl="0" marL="0" rtl="0" algn="ctr">
                        <a:spcBef>
                          <a:spcPts val="0"/>
                        </a:spcBef>
                        <a:spcAft>
                          <a:spcPts val="0"/>
                        </a:spcAft>
                        <a:buClr>
                          <a:schemeClr val="dk1"/>
                        </a:buClr>
                        <a:buSzPts val="1100"/>
                        <a:buFont typeface="Arial"/>
                        <a:buNone/>
                      </a:pPr>
                      <a:r>
                        <a:rPr i="1" lang="en" sz="2000">
                          <a:solidFill>
                            <a:schemeClr val="dk1"/>
                          </a:solidFill>
                          <a:latin typeface="Roboto"/>
                          <a:ea typeface="Roboto"/>
                          <a:cs typeface="Roboto"/>
                          <a:sym typeface="Roboto"/>
                        </a:rPr>
                        <a:t>QA Manager</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noAutofit/>
                    </a:bodyPr>
                    <a:lstStyle/>
                    <a:p>
                      <a:pPr indent="0" lvl="0" marL="0" rtl="0" algn="ctr">
                        <a:spcBef>
                          <a:spcPts val="0"/>
                        </a:spcBef>
                        <a:spcAft>
                          <a:spcPts val="0"/>
                        </a:spcAft>
                        <a:buClr>
                          <a:schemeClr val="dk1"/>
                        </a:buClr>
                        <a:buSzPts val="1100"/>
                        <a:buFont typeface="Arial"/>
                        <a:buNone/>
                      </a:pPr>
                      <a:r>
                        <a:rPr i="1" lang="en" sz="2000">
                          <a:solidFill>
                            <a:schemeClr val="dk1"/>
                          </a:solidFill>
                          <a:latin typeface="Roboto"/>
                          <a:ea typeface="Roboto"/>
                          <a:cs typeface="Roboto"/>
                          <a:sym typeface="Roboto"/>
                        </a:rPr>
                        <a:t>Business Analyst</a:t>
                      </a:r>
                      <a:endParaRPr i="1" sz="2000">
                        <a:solidFill>
                          <a:schemeClr val="dk1"/>
                        </a:solidFill>
                        <a:latin typeface="Roboto"/>
                        <a:ea typeface="Roboto"/>
                        <a:cs typeface="Roboto"/>
                        <a:sym typeface="Roboto"/>
                      </a:endParaRPr>
                    </a:p>
                    <a:p>
                      <a:pPr indent="0" lvl="0" marL="0" rtl="0" algn="ctr">
                        <a:spcBef>
                          <a:spcPts val="0"/>
                        </a:spcBef>
                        <a:spcAft>
                          <a:spcPts val="0"/>
                        </a:spcAft>
                        <a:buClr>
                          <a:schemeClr val="dk1"/>
                        </a:buClr>
                        <a:buSzPts val="1100"/>
                        <a:buFont typeface="Arial"/>
                        <a:buNone/>
                      </a:pPr>
                      <a:r>
                        <a:rPr i="1" lang="en" sz="2000">
                          <a:solidFill>
                            <a:schemeClr val="dk1"/>
                          </a:solidFill>
                          <a:latin typeface="Roboto"/>
                          <a:ea typeface="Roboto"/>
                          <a:cs typeface="Roboto"/>
                          <a:sym typeface="Roboto"/>
                        </a:rPr>
                        <a:t>Recorder</a:t>
                      </a:r>
                      <a:endParaRPr i="1" sz="2000">
                        <a:solidFill>
                          <a:schemeClr val="dk1"/>
                        </a:solidFill>
                        <a:latin typeface="Roboto"/>
                        <a:ea typeface="Roboto"/>
                        <a:cs typeface="Roboto"/>
                        <a:sym typeface="Roboto"/>
                      </a:endParaRPr>
                    </a:p>
                    <a:p>
                      <a:pPr indent="0" lvl="0" marL="0" rtl="0" algn="ctr">
                        <a:spcBef>
                          <a:spcPts val="0"/>
                        </a:spcBef>
                        <a:spcAft>
                          <a:spcPts val="0"/>
                        </a:spcAft>
                        <a:buClr>
                          <a:schemeClr val="dk1"/>
                        </a:buClr>
                        <a:buSzPts val="1100"/>
                        <a:buFont typeface="Arial"/>
                        <a:buNone/>
                      </a:pPr>
                      <a:r>
                        <a:rPr i="1" lang="en" sz="2000">
                          <a:solidFill>
                            <a:schemeClr val="dk1"/>
                          </a:solidFill>
                          <a:latin typeface="Roboto"/>
                          <a:ea typeface="Roboto"/>
                          <a:cs typeface="Roboto"/>
                          <a:sym typeface="Roboto"/>
                        </a:rPr>
                        <a:t>Release Manager</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475950">
                <a:tc>
                  <a:txBody>
                    <a:bodyPr>
                      <a:noAutofit/>
                    </a:bodyPr>
                    <a:lstStyle/>
                    <a:p>
                      <a:pPr indent="0" lvl="0" marL="0" rtl="0" algn="ctr">
                        <a:spcBef>
                          <a:spcPts val="0"/>
                        </a:spcBef>
                        <a:spcAft>
                          <a:spcPts val="0"/>
                        </a:spcAft>
                        <a:buClr>
                          <a:schemeClr val="dk1"/>
                        </a:buClr>
                        <a:buSzPts val="1100"/>
                        <a:buFont typeface="Arial"/>
                        <a:buNone/>
                      </a:pPr>
                      <a:r>
                        <a:rPr lang="en">
                          <a:solidFill>
                            <a:schemeClr val="dk1"/>
                          </a:solidFill>
                          <a:latin typeface="Roboto"/>
                          <a:ea typeface="Roboto"/>
                          <a:cs typeface="Roboto"/>
                          <a:sym typeface="Roboto"/>
                        </a:rPr>
                        <a:t>remy@nau.edu</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noAutofit/>
                    </a:bodyPr>
                    <a:lstStyle/>
                    <a:p>
                      <a:pPr indent="0" lvl="0" marL="0" rtl="0" algn="ctr">
                        <a:spcBef>
                          <a:spcPts val="0"/>
                        </a:spcBef>
                        <a:spcAft>
                          <a:spcPts val="0"/>
                        </a:spcAft>
                        <a:buClr>
                          <a:schemeClr val="dk1"/>
                        </a:buClr>
                        <a:buSzPts val="1100"/>
                        <a:buFont typeface="Arial"/>
                        <a:buNone/>
                      </a:pPr>
                      <a:r>
                        <a:rPr lang="en">
                          <a:solidFill>
                            <a:schemeClr val="dk1"/>
                          </a:solidFill>
                          <a:latin typeface="Roboto"/>
                          <a:ea typeface="Roboto"/>
                          <a:cs typeface="Roboto"/>
                          <a:sym typeface="Roboto"/>
                        </a:rPr>
                        <a:t>crn79@nau.edu</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noAutofit/>
                    </a:bodyPr>
                    <a:lstStyle/>
                    <a:p>
                      <a:pPr indent="0" lvl="0" marL="0" rtl="0" algn="ctr">
                        <a:spcBef>
                          <a:spcPts val="0"/>
                        </a:spcBef>
                        <a:spcAft>
                          <a:spcPts val="0"/>
                        </a:spcAft>
                        <a:buClr>
                          <a:schemeClr val="dk1"/>
                        </a:buClr>
                        <a:buSzPts val="1100"/>
                        <a:buFont typeface="Arial"/>
                        <a:buNone/>
                      </a:pPr>
                      <a:r>
                        <a:rPr lang="en">
                          <a:solidFill>
                            <a:schemeClr val="dk1"/>
                          </a:solidFill>
                          <a:latin typeface="Roboto"/>
                          <a:ea typeface="Roboto"/>
                          <a:cs typeface="Roboto"/>
                          <a:sym typeface="Roboto"/>
                        </a:rPr>
                        <a:t>jrs496@nau.edu</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475950">
                <a:tc gridSpan="3">
                  <a:txBody>
                    <a:bodyPr>
                      <a:noAutofit/>
                    </a:bodyPr>
                    <a:lstStyle/>
                    <a:p>
                      <a:pPr indent="0" lvl="0" marL="0" rtl="0" algn="ctr">
                        <a:spcBef>
                          <a:spcPts val="0"/>
                        </a:spcBef>
                        <a:spcAft>
                          <a:spcPts val="0"/>
                        </a:spcAft>
                        <a:buClr>
                          <a:schemeClr val="dk1"/>
                        </a:buClr>
                        <a:buSzPts val="1100"/>
                        <a:buFont typeface="Arial"/>
                        <a:buNone/>
                      </a:pPr>
                      <a:r>
                        <a:rPr lang="en"/>
                        <a:t>Poster Presentation: Space 18C, Union Fieldhouse, 2pm to 4pm</a:t>
                      </a:r>
                      <a:endParaRPr/>
                    </a:p>
                    <a:p>
                      <a:pPr indent="0" lvl="0" marL="0" rtl="0" algn="ctr">
                        <a:spcBef>
                          <a:spcPts val="0"/>
                        </a:spcBef>
                        <a:spcAft>
                          <a:spcPts val="0"/>
                        </a:spcAft>
                        <a:buClr>
                          <a:schemeClr val="dk1"/>
                        </a:buClr>
                        <a:buSzPts val="1100"/>
                        <a:buFont typeface="Arial"/>
                        <a:buNone/>
                      </a:pPr>
                      <a:r>
                        <a:rPr lang="en" u="sng">
                          <a:latin typeface="Roboto"/>
                          <a:ea typeface="Roboto"/>
                          <a:cs typeface="Roboto"/>
                          <a:sym typeface="Roboto"/>
                          <a:hlinkClick r:id="rId6"/>
                        </a:rPr>
                        <a:t>http://bit.ly/ECOders</a:t>
                      </a:r>
                      <a:endParaRPr>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hMerge="1"/>
                <a:tc hMerge="1"/>
              </a:tr>
            </a:tbl>
          </a:graphicData>
        </a:graphic>
      </p:graphicFrame>
      <p:sp>
        <p:nvSpPr>
          <p:cNvPr id="342" name="Google Shape;342;p3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6" name="Shape 346"/>
        <p:cNvGrpSpPr/>
        <p:nvPr/>
      </p:nvGrpSpPr>
      <p:grpSpPr>
        <a:xfrm>
          <a:off x="0" y="0"/>
          <a:ext cx="0" cy="0"/>
          <a:chOff x="0" y="0"/>
          <a:chExt cx="0" cy="0"/>
        </a:xfrm>
      </p:grpSpPr>
      <p:sp>
        <p:nvSpPr>
          <p:cNvPr id="347" name="Google Shape;347;p4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348" name="Google Shape;348;p40"/>
          <p:cNvPicPr preferRelativeResize="0"/>
          <p:nvPr/>
        </p:nvPicPr>
        <p:blipFill>
          <a:blip r:embed="rId3">
            <a:alphaModFix/>
          </a:blip>
          <a:stretch>
            <a:fillRect/>
          </a:stretch>
        </p:blipFill>
        <p:spPr>
          <a:xfrm>
            <a:off x="581999" y="572700"/>
            <a:ext cx="7979993" cy="4570801"/>
          </a:xfrm>
          <a:prstGeom prst="rect">
            <a:avLst/>
          </a:prstGeom>
          <a:noFill/>
          <a:ln>
            <a:noFill/>
          </a:ln>
        </p:spPr>
      </p:pic>
      <p:sp>
        <p:nvSpPr>
          <p:cNvPr id="349" name="Google Shape;349;p40"/>
          <p:cNvSpPr txBox="1"/>
          <p:nvPr>
            <p:ph idx="4294967295" type="title"/>
          </p:nvPr>
        </p:nvSpPr>
        <p:spPr>
          <a:xfrm>
            <a:off x="0" y="0"/>
            <a:ext cx="9144000" cy="572700"/>
          </a:xfrm>
          <a:prstGeom prst="rect">
            <a:avLst/>
          </a:prstGeom>
          <a:solidFill>
            <a:srgbClr val="6AA84F"/>
          </a:solidFill>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rgbClr val="FFFFFF"/>
                </a:solidFill>
                <a:latin typeface="Roboto"/>
                <a:ea typeface="Roboto"/>
                <a:cs typeface="Roboto"/>
                <a:sym typeface="Roboto"/>
              </a:rPr>
              <a:t>Website</a:t>
            </a:r>
            <a:endParaRPr b="1">
              <a:solidFill>
                <a:srgbClr val="FFFFFF"/>
              </a:solidFill>
              <a:latin typeface="Roboto"/>
              <a:ea typeface="Roboto"/>
              <a:cs typeface="Roboto"/>
              <a:sym typeface="Roboto"/>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3" name="Shape 353"/>
        <p:cNvGrpSpPr/>
        <p:nvPr/>
      </p:nvGrpSpPr>
      <p:grpSpPr>
        <a:xfrm>
          <a:off x="0" y="0"/>
          <a:ext cx="0" cy="0"/>
          <a:chOff x="0" y="0"/>
          <a:chExt cx="0" cy="0"/>
        </a:xfrm>
      </p:grpSpPr>
      <p:sp>
        <p:nvSpPr>
          <p:cNvPr id="354" name="Google Shape;354;p41"/>
          <p:cNvSpPr txBox="1"/>
          <p:nvPr>
            <p:ph type="ctrTitle"/>
          </p:nvPr>
        </p:nvSpPr>
        <p:spPr>
          <a:xfrm>
            <a:off x="0" y="473200"/>
            <a:ext cx="9144000" cy="1796400"/>
          </a:xfrm>
          <a:prstGeom prst="rect">
            <a:avLst/>
          </a:prstGeom>
          <a:solidFill>
            <a:srgbClr val="6AA84F"/>
          </a:solidFill>
        </p:spPr>
        <p:txBody>
          <a:bodyPr anchorCtr="0" anchor="b" bIns="91425" lIns="91425" spcFirstLastPara="1" rIns="91425" wrap="square" tIns="91425">
            <a:noAutofit/>
          </a:bodyPr>
          <a:lstStyle/>
          <a:p>
            <a:pPr indent="0" lvl="0" marL="0" rtl="0" algn="ctr">
              <a:spcBef>
                <a:spcPts val="0"/>
              </a:spcBef>
              <a:spcAft>
                <a:spcPts val="0"/>
              </a:spcAft>
              <a:buNone/>
            </a:pPr>
            <a:r>
              <a:rPr b="1" lang="en" sz="4500">
                <a:solidFill>
                  <a:srgbClr val="FFFFFF"/>
                </a:solidFill>
                <a:latin typeface="Roboto"/>
                <a:ea typeface="Roboto"/>
                <a:cs typeface="Roboto"/>
                <a:sym typeface="Roboto"/>
              </a:rPr>
              <a:t>CPCESU Project</a:t>
            </a:r>
            <a:br>
              <a:rPr b="1" lang="en" sz="4500">
                <a:solidFill>
                  <a:srgbClr val="FFFFFF"/>
                </a:solidFill>
                <a:latin typeface="Roboto"/>
                <a:ea typeface="Roboto"/>
                <a:cs typeface="Roboto"/>
                <a:sym typeface="Roboto"/>
              </a:rPr>
            </a:br>
            <a:r>
              <a:rPr b="1" lang="en" sz="4500">
                <a:solidFill>
                  <a:srgbClr val="FFFFFF"/>
                </a:solidFill>
                <a:latin typeface="Roboto"/>
                <a:ea typeface="Roboto"/>
                <a:cs typeface="Roboto"/>
                <a:sym typeface="Roboto"/>
              </a:rPr>
              <a:t>Management System</a:t>
            </a:r>
            <a:endParaRPr b="1" sz="4500">
              <a:solidFill>
                <a:srgbClr val="FFFFFF"/>
              </a:solidFill>
              <a:latin typeface="Roboto"/>
              <a:ea typeface="Roboto"/>
              <a:cs typeface="Roboto"/>
              <a:sym typeface="Roboto"/>
            </a:endParaRPr>
          </a:p>
        </p:txBody>
      </p:sp>
      <p:pic>
        <p:nvPicPr>
          <p:cNvPr id="355" name="Google Shape;355;p41"/>
          <p:cNvPicPr preferRelativeResize="0"/>
          <p:nvPr/>
        </p:nvPicPr>
        <p:blipFill rotWithShape="1">
          <a:blip r:embed="rId3">
            <a:alphaModFix/>
          </a:blip>
          <a:srcRect b="0" l="0" r="0" t="0"/>
          <a:stretch/>
        </p:blipFill>
        <p:spPr>
          <a:xfrm>
            <a:off x="7531700" y="693901"/>
            <a:ext cx="1355004" cy="1355025"/>
          </a:xfrm>
          <a:prstGeom prst="rect">
            <a:avLst/>
          </a:prstGeom>
          <a:noFill/>
          <a:ln>
            <a:noFill/>
          </a:ln>
        </p:spPr>
      </p:pic>
      <p:pic>
        <p:nvPicPr>
          <p:cNvPr id="356" name="Google Shape;356;p41"/>
          <p:cNvPicPr preferRelativeResize="0"/>
          <p:nvPr/>
        </p:nvPicPr>
        <p:blipFill>
          <a:blip r:embed="rId4">
            <a:alphaModFix/>
          </a:blip>
          <a:stretch>
            <a:fillRect/>
          </a:stretch>
        </p:blipFill>
        <p:spPr>
          <a:xfrm>
            <a:off x="177900" y="672338"/>
            <a:ext cx="1398150" cy="1398150"/>
          </a:xfrm>
          <a:prstGeom prst="rect">
            <a:avLst/>
          </a:prstGeom>
          <a:noFill/>
          <a:ln>
            <a:noFill/>
          </a:ln>
        </p:spPr>
      </p:pic>
      <p:graphicFrame>
        <p:nvGraphicFramePr>
          <p:cNvPr id="357" name="Google Shape;357;p41"/>
          <p:cNvGraphicFramePr/>
          <p:nvPr/>
        </p:nvGraphicFramePr>
        <p:xfrm>
          <a:off x="177900" y="2396900"/>
          <a:ext cx="3000000" cy="3000000"/>
        </p:xfrm>
        <a:graphic>
          <a:graphicData uri="http://schemas.openxmlformats.org/drawingml/2006/table">
            <a:tbl>
              <a:tblPr>
                <a:noFill/>
                <a:tableStyleId>{F1ECE63E-0AE2-4BE4-B568-BE3746FDBBAD}</a:tableStyleId>
              </a:tblPr>
              <a:tblGrid>
                <a:gridCol w="2711925"/>
                <a:gridCol w="3250825"/>
                <a:gridCol w="2746025"/>
              </a:tblGrid>
              <a:tr h="604325">
                <a:tc>
                  <a:txBody>
                    <a:bodyPr>
                      <a:noAutofit/>
                    </a:bodyPr>
                    <a:lstStyle/>
                    <a:p>
                      <a:pPr indent="0" lvl="0" marL="0" rtl="0" algn="ctr">
                        <a:spcBef>
                          <a:spcPts val="0"/>
                        </a:spcBef>
                        <a:spcAft>
                          <a:spcPts val="0"/>
                        </a:spcAft>
                        <a:buClr>
                          <a:schemeClr val="dk1"/>
                        </a:buClr>
                        <a:buSzPts val="1100"/>
                        <a:buFont typeface="Arial"/>
                        <a:buNone/>
                      </a:pPr>
                      <a:r>
                        <a:rPr b="1" lang="en" sz="2600">
                          <a:solidFill>
                            <a:schemeClr val="dk1"/>
                          </a:solidFill>
                          <a:latin typeface="Roboto"/>
                          <a:ea typeface="Roboto"/>
                          <a:cs typeface="Roboto"/>
                          <a:sym typeface="Roboto"/>
                        </a:rPr>
                        <a:t>Joseph Remy</a:t>
                      </a:r>
                      <a:endParaRPr b="1"/>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noAutofit/>
                    </a:bodyPr>
                    <a:lstStyle/>
                    <a:p>
                      <a:pPr indent="0" lvl="0" marL="0" rtl="0" algn="ctr">
                        <a:spcBef>
                          <a:spcPts val="0"/>
                        </a:spcBef>
                        <a:spcAft>
                          <a:spcPts val="0"/>
                        </a:spcAft>
                        <a:buClr>
                          <a:schemeClr val="dk1"/>
                        </a:buClr>
                        <a:buSzPts val="1100"/>
                        <a:buFont typeface="Arial"/>
                        <a:buNone/>
                      </a:pPr>
                      <a:r>
                        <a:rPr b="1" lang="en" sz="2600">
                          <a:solidFill>
                            <a:schemeClr val="dk1"/>
                          </a:solidFill>
                          <a:latin typeface="Roboto"/>
                          <a:ea typeface="Roboto"/>
                          <a:cs typeface="Roboto"/>
                          <a:sym typeface="Roboto"/>
                        </a:rPr>
                        <a:t>Colton Nunley</a:t>
                      </a:r>
                      <a:endParaRPr b="1"/>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noAutofit/>
                    </a:bodyPr>
                    <a:lstStyle/>
                    <a:p>
                      <a:pPr indent="0" lvl="0" marL="0" rtl="0" algn="ctr">
                        <a:spcBef>
                          <a:spcPts val="0"/>
                        </a:spcBef>
                        <a:spcAft>
                          <a:spcPts val="0"/>
                        </a:spcAft>
                        <a:buClr>
                          <a:schemeClr val="dk1"/>
                        </a:buClr>
                        <a:buSzPts val="1100"/>
                        <a:buFont typeface="Arial"/>
                        <a:buNone/>
                      </a:pPr>
                      <a:r>
                        <a:rPr b="1" lang="en" sz="2600">
                          <a:solidFill>
                            <a:schemeClr val="dk1"/>
                          </a:solidFill>
                          <a:latin typeface="Roboto"/>
                          <a:ea typeface="Roboto"/>
                          <a:cs typeface="Roboto"/>
                          <a:sym typeface="Roboto"/>
                        </a:rPr>
                        <a:t>Jasque Saydyk</a:t>
                      </a:r>
                      <a:endParaRPr b="1"/>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1137575">
                <a:tc>
                  <a:txBody>
                    <a:bodyPr>
                      <a:noAutofit/>
                    </a:bodyPr>
                    <a:lstStyle/>
                    <a:p>
                      <a:pPr indent="0" lvl="0" marL="0" rtl="0" algn="ctr">
                        <a:spcBef>
                          <a:spcPts val="0"/>
                        </a:spcBef>
                        <a:spcAft>
                          <a:spcPts val="0"/>
                        </a:spcAft>
                        <a:buClr>
                          <a:schemeClr val="dk1"/>
                        </a:buClr>
                        <a:buSzPts val="1100"/>
                        <a:buFont typeface="Arial"/>
                        <a:buNone/>
                      </a:pPr>
                      <a:r>
                        <a:rPr i="1" lang="en" sz="2000">
                          <a:solidFill>
                            <a:schemeClr val="dk1"/>
                          </a:solidFill>
                          <a:latin typeface="Roboto"/>
                          <a:ea typeface="Roboto"/>
                          <a:cs typeface="Roboto"/>
                          <a:sym typeface="Roboto"/>
                        </a:rPr>
                        <a:t>Team Lead</a:t>
                      </a:r>
                      <a:endParaRPr i="1" sz="2000">
                        <a:solidFill>
                          <a:schemeClr val="dk1"/>
                        </a:solidFill>
                        <a:latin typeface="Roboto"/>
                        <a:ea typeface="Roboto"/>
                        <a:cs typeface="Roboto"/>
                        <a:sym typeface="Roboto"/>
                      </a:endParaRPr>
                    </a:p>
                    <a:p>
                      <a:pPr indent="0" lvl="0" marL="0" rtl="0" algn="ctr">
                        <a:spcBef>
                          <a:spcPts val="0"/>
                        </a:spcBef>
                        <a:spcAft>
                          <a:spcPts val="0"/>
                        </a:spcAft>
                        <a:buClr>
                          <a:schemeClr val="dk1"/>
                        </a:buClr>
                        <a:buSzPts val="1100"/>
                        <a:buFont typeface="Arial"/>
                        <a:buNone/>
                      </a:pPr>
                      <a:r>
                        <a:rPr i="1" lang="en" sz="2000">
                          <a:solidFill>
                            <a:schemeClr val="dk1"/>
                          </a:solidFill>
                          <a:latin typeface="Roboto"/>
                          <a:ea typeface="Roboto"/>
                          <a:cs typeface="Roboto"/>
                          <a:sym typeface="Roboto"/>
                        </a:rPr>
                        <a:t>Editor-in-Chief</a:t>
                      </a:r>
                      <a:endParaRPr i="1" sz="2000">
                        <a:solidFill>
                          <a:schemeClr val="dk1"/>
                        </a:solidFill>
                        <a:latin typeface="Roboto"/>
                        <a:ea typeface="Roboto"/>
                        <a:cs typeface="Roboto"/>
                        <a:sym typeface="Roboto"/>
                      </a:endParaRPr>
                    </a:p>
                    <a:p>
                      <a:pPr indent="0" lvl="0" marL="0" rtl="0" algn="ctr">
                        <a:spcBef>
                          <a:spcPts val="0"/>
                        </a:spcBef>
                        <a:spcAft>
                          <a:spcPts val="0"/>
                        </a:spcAft>
                        <a:buNone/>
                      </a:pPr>
                      <a:r>
                        <a:rPr i="1" lang="en" sz="2000">
                          <a:solidFill>
                            <a:schemeClr val="dk1"/>
                          </a:solidFill>
                          <a:latin typeface="Roboto"/>
                          <a:ea typeface="Roboto"/>
                          <a:cs typeface="Roboto"/>
                          <a:sym typeface="Roboto"/>
                        </a:rPr>
                        <a:t>UI Designer Lead</a:t>
                      </a:r>
                      <a:endParaRPr i="1" sz="2000">
                        <a:solidFill>
                          <a:schemeClr val="dk1"/>
                        </a:solidFill>
                        <a:latin typeface="Roboto"/>
                        <a:ea typeface="Roboto"/>
                        <a:cs typeface="Roboto"/>
                        <a:sym typeface="Robo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noAutofit/>
                    </a:bodyPr>
                    <a:lstStyle/>
                    <a:p>
                      <a:pPr indent="0" lvl="0" marL="0" rtl="0" algn="ctr">
                        <a:spcBef>
                          <a:spcPts val="0"/>
                        </a:spcBef>
                        <a:spcAft>
                          <a:spcPts val="0"/>
                        </a:spcAft>
                        <a:buClr>
                          <a:schemeClr val="dk1"/>
                        </a:buClr>
                        <a:buSzPts val="1100"/>
                        <a:buFont typeface="Arial"/>
                        <a:buNone/>
                      </a:pPr>
                      <a:r>
                        <a:rPr i="1" lang="en" sz="2000">
                          <a:solidFill>
                            <a:schemeClr val="dk1"/>
                          </a:solidFill>
                          <a:latin typeface="Roboto"/>
                          <a:ea typeface="Roboto"/>
                          <a:cs typeface="Roboto"/>
                          <a:sym typeface="Roboto"/>
                        </a:rPr>
                        <a:t>Architect</a:t>
                      </a:r>
                      <a:endParaRPr i="1" sz="2000">
                        <a:solidFill>
                          <a:schemeClr val="dk1"/>
                        </a:solidFill>
                        <a:latin typeface="Roboto"/>
                        <a:ea typeface="Roboto"/>
                        <a:cs typeface="Roboto"/>
                        <a:sym typeface="Roboto"/>
                      </a:endParaRPr>
                    </a:p>
                    <a:p>
                      <a:pPr indent="0" lvl="0" marL="0" rtl="0" algn="ctr">
                        <a:spcBef>
                          <a:spcPts val="0"/>
                        </a:spcBef>
                        <a:spcAft>
                          <a:spcPts val="0"/>
                        </a:spcAft>
                        <a:buClr>
                          <a:schemeClr val="dk1"/>
                        </a:buClr>
                        <a:buSzPts val="1100"/>
                        <a:buFont typeface="Arial"/>
                        <a:buNone/>
                      </a:pPr>
                      <a:r>
                        <a:rPr i="1" lang="en" sz="2000">
                          <a:solidFill>
                            <a:schemeClr val="dk1"/>
                          </a:solidFill>
                          <a:latin typeface="Roboto"/>
                          <a:ea typeface="Roboto"/>
                          <a:cs typeface="Roboto"/>
                          <a:sym typeface="Roboto"/>
                        </a:rPr>
                        <a:t>Customer Communications</a:t>
                      </a:r>
                      <a:endParaRPr i="1" sz="2000">
                        <a:solidFill>
                          <a:schemeClr val="dk1"/>
                        </a:solidFill>
                        <a:latin typeface="Roboto"/>
                        <a:ea typeface="Roboto"/>
                        <a:cs typeface="Roboto"/>
                        <a:sym typeface="Roboto"/>
                      </a:endParaRPr>
                    </a:p>
                    <a:p>
                      <a:pPr indent="0" lvl="0" marL="0" rtl="0" algn="ctr">
                        <a:spcBef>
                          <a:spcPts val="0"/>
                        </a:spcBef>
                        <a:spcAft>
                          <a:spcPts val="0"/>
                        </a:spcAft>
                        <a:buClr>
                          <a:schemeClr val="dk1"/>
                        </a:buClr>
                        <a:buSzPts val="1100"/>
                        <a:buFont typeface="Arial"/>
                        <a:buNone/>
                      </a:pPr>
                      <a:r>
                        <a:rPr i="1" lang="en" sz="2000">
                          <a:solidFill>
                            <a:schemeClr val="dk1"/>
                          </a:solidFill>
                          <a:latin typeface="Roboto"/>
                          <a:ea typeface="Roboto"/>
                          <a:cs typeface="Roboto"/>
                          <a:sym typeface="Roboto"/>
                        </a:rPr>
                        <a:t>QA Manager</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noAutofit/>
                    </a:bodyPr>
                    <a:lstStyle/>
                    <a:p>
                      <a:pPr indent="0" lvl="0" marL="0" rtl="0" algn="ctr">
                        <a:spcBef>
                          <a:spcPts val="0"/>
                        </a:spcBef>
                        <a:spcAft>
                          <a:spcPts val="0"/>
                        </a:spcAft>
                        <a:buClr>
                          <a:schemeClr val="dk1"/>
                        </a:buClr>
                        <a:buSzPts val="1100"/>
                        <a:buFont typeface="Arial"/>
                        <a:buNone/>
                      </a:pPr>
                      <a:r>
                        <a:rPr i="1" lang="en" sz="2000">
                          <a:solidFill>
                            <a:schemeClr val="dk1"/>
                          </a:solidFill>
                          <a:latin typeface="Roboto"/>
                          <a:ea typeface="Roboto"/>
                          <a:cs typeface="Roboto"/>
                          <a:sym typeface="Roboto"/>
                        </a:rPr>
                        <a:t>Business Analyst</a:t>
                      </a:r>
                      <a:endParaRPr i="1" sz="2000">
                        <a:solidFill>
                          <a:schemeClr val="dk1"/>
                        </a:solidFill>
                        <a:latin typeface="Roboto"/>
                        <a:ea typeface="Roboto"/>
                        <a:cs typeface="Roboto"/>
                        <a:sym typeface="Roboto"/>
                      </a:endParaRPr>
                    </a:p>
                    <a:p>
                      <a:pPr indent="0" lvl="0" marL="0" rtl="0" algn="ctr">
                        <a:spcBef>
                          <a:spcPts val="0"/>
                        </a:spcBef>
                        <a:spcAft>
                          <a:spcPts val="0"/>
                        </a:spcAft>
                        <a:buClr>
                          <a:schemeClr val="dk1"/>
                        </a:buClr>
                        <a:buSzPts val="1100"/>
                        <a:buFont typeface="Arial"/>
                        <a:buNone/>
                      </a:pPr>
                      <a:r>
                        <a:rPr i="1" lang="en" sz="2000">
                          <a:solidFill>
                            <a:schemeClr val="dk1"/>
                          </a:solidFill>
                          <a:latin typeface="Roboto"/>
                          <a:ea typeface="Roboto"/>
                          <a:cs typeface="Roboto"/>
                          <a:sym typeface="Roboto"/>
                        </a:rPr>
                        <a:t>Recorder</a:t>
                      </a:r>
                      <a:endParaRPr i="1" sz="2000">
                        <a:solidFill>
                          <a:schemeClr val="dk1"/>
                        </a:solidFill>
                        <a:latin typeface="Roboto"/>
                        <a:ea typeface="Roboto"/>
                        <a:cs typeface="Roboto"/>
                        <a:sym typeface="Roboto"/>
                      </a:endParaRPr>
                    </a:p>
                    <a:p>
                      <a:pPr indent="0" lvl="0" marL="0" rtl="0" algn="ctr">
                        <a:spcBef>
                          <a:spcPts val="0"/>
                        </a:spcBef>
                        <a:spcAft>
                          <a:spcPts val="0"/>
                        </a:spcAft>
                        <a:buClr>
                          <a:schemeClr val="dk1"/>
                        </a:buClr>
                        <a:buSzPts val="1100"/>
                        <a:buFont typeface="Arial"/>
                        <a:buNone/>
                      </a:pPr>
                      <a:r>
                        <a:rPr i="1" lang="en" sz="2000">
                          <a:solidFill>
                            <a:schemeClr val="dk1"/>
                          </a:solidFill>
                          <a:latin typeface="Roboto"/>
                          <a:ea typeface="Roboto"/>
                          <a:cs typeface="Roboto"/>
                          <a:sym typeface="Roboto"/>
                        </a:rPr>
                        <a:t>Release Manager</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475950">
                <a:tc>
                  <a:txBody>
                    <a:bodyPr>
                      <a:noAutofit/>
                    </a:bodyPr>
                    <a:lstStyle/>
                    <a:p>
                      <a:pPr indent="0" lvl="0" marL="0" rtl="0" algn="ctr">
                        <a:spcBef>
                          <a:spcPts val="0"/>
                        </a:spcBef>
                        <a:spcAft>
                          <a:spcPts val="0"/>
                        </a:spcAft>
                        <a:buClr>
                          <a:schemeClr val="dk1"/>
                        </a:buClr>
                        <a:buSzPts val="1100"/>
                        <a:buFont typeface="Arial"/>
                        <a:buNone/>
                      </a:pPr>
                      <a:r>
                        <a:rPr lang="en" sz="1800">
                          <a:solidFill>
                            <a:schemeClr val="dk1"/>
                          </a:solidFill>
                          <a:latin typeface="Roboto"/>
                          <a:ea typeface="Roboto"/>
                          <a:cs typeface="Roboto"/>
                          <a:sym typeface="Roboto"/>
                        </a:rPr>
                        <a:t>remy@nau.edu</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noAutofit/>
                    </a:bodyPr>
                    <a:lstStyle/>
                    <a:p>
                      <a:pPr indent="0" lvl="0" marL="0" rtl="0" algn="ctr">
                        <a:spcBef>
                          <a:spcPts val="0"/>
                        </a:spcBef>
                        <a:spcAft>
                          <a:spcPts val="0"/>
                        </a:spcAft>
                        <a:buClr>
                          <a:schemeClr val="dk1"/>
                        </a:buClr>
                        <a:buSzPts val="1100"/>
                        <a:buFont typeface="Arial"/>
                        <a:buNone/>
                      </a:pPr>
                      <a:r>
                        <a:rPr lang="en" sz="1800">
                          <a:solidFill>
                            <a:schemeClr val="dk1"/>
                          </a:solidFill>
                          <a:latin typeface="Roboto"/>
                          <a:ea typeface="Roboto"/>
                          <a:cs typeface="Roboto"/>
                          <a:sym typeface="Roboto"/>
                        </a:rPr>
                        <a:t>crn79@nau.edu</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noAutofit/>
                    </a:bodyPr>
                    <a:lstStyle/>
                    <a:p>
                      <a:pPr indent="0" lvl="0" marL="0" rtl="0" algn="ctr">
                        <a:spcBef>
                          <a:spcPts val="0"/>
                        </a:spcBef>
                        <a:spcAft>
                          <a:spcPts val="0"/>
                        </a:spcAft>
                        <a:buClr>
                          <a:schemeClr val="dk1"/>
                        </a:buClr>
                        <a:buSzPts val="1100"/>
                        <a:buFont typeface="Arial"/>
                        <a:buNone/>
                      </a:pPr>
                      <a:r>
                        <a:rPr lang="en" sz="1800">
                          <a:solidFill>
                            <a:schemeClr val="dk1"/>
                          </a:solidFill>
                          <a:latin typeface="Roboto"/>
                          <a:ea typeface="Roboto"/>
                          <a:cs typeface="Roboto"/>
                          <a:sym typeface="Roboto"/>
                        </a:rPr>
                        <a:t>jrs496@nau.edu</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475950">
                <a:tc gridSpan="3">
                  <a:txBody>
                    <a:bodyPr>
                      <a:noAutofit/>
                    </a:bodyPr>
                    <a:lstStyle/>
                    <a:p>
                      <a:pPr indent="0" lvl="0" marL="0" rtl="0" algn="ctr">
                        <a:spcBef>
                          <a:spcPts val="0"/>
                        </a:spcBef>
                        <a:spcAft>
                          <a:spcPts val="0"/>
                        </a:spcAft>
                        <a:buClr>
                          <a:schemeClr val="dk1"/>
                        </a:buClr>
                        <a:buSzPts val="1100"/>
                        <a:buFont typeface="Arial"/>
                        <a:buNone/>
                      </a:pPr>
                      <a:r>
                        <a:rPr lang="en" sz="1800">
                          <a:solidFill>
                            <a:schemeClr val="dk1"/>
                          </a:solidFill>
                          <a:latin typeface="Roboto"/>
                          <a:ea typeface="Roboto"/>
                          <a:cs typeface="Roboto"/>
                          <a:sym typeface="Roboto"/>
                        </a:rPr>
                        <a:t>http://bit.ly/ECOders</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hMerge="1"/>
                <a:tc hMerge="1"/>
              </a:tr>
            </a:tbl>
          </a:graphicData>
        </a:graphic>
      </p:graphicFrame>
      <p:sp>
        <p:nvSpPr>
          <p:cNvPr id="358" name="Google Shape;358;p4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 name="Shape 71"/>
        <p:cNvGrpSpPr/>
        <p:nvPr/>
      </p:nvGrpSpPr>
      <p:grpSpPr>
        <a:xfrm>
          <a:off x="0" y="0"/>
          <a:ext cx="0" cy="0"/>
          <a:chOff x="0" y="0"/>
          <a:chExt cx="0" cy="0"/>
        </a:xfrm>
      </p:grpSpPr>
      <p:sp>
        <p:nvSpPr>
          <p:cNvPr id="72" name="Google Shape;72;p15"/>
          <p:cNvSpPr txBox="1"/>
          <p:nvPr>
            <p:ph type="title"/>
          </p:nvPr>
        </p:nvSpPr>
        <p:spPr>
          <a:xfrm>
            <a:off x="0" y="0"/>
            <a:ext cx="9144000" cy="572700"/>
          </a:xfrm>
          <a:prstGeom prst="rect">
            <a:avLst/>
          </a:prstGeom>
          <a:solidFill>
            <a:srgbClr val="7F6000"/>
          </a:solidFill>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rgbClr val="FFFFFF"/>
                </a:solidFill>
                <a:latin typeface="Roboto"/>
                <a:ea typeface="Roboto"/>
                <a:cs typeface="Roboto"/>
                <a:sym typeface="Roboto"/>
              </a:rPr>
              <a:t>Project </a:t>
            </a:r>
            <a:r>
              <a:rPr b="1" lang="en">
                <a:solidFill>
                  <a:srgbClr val="FFFFFF"/>
                </a:solidFill>
                <a:latin typeface="Roboto"/>
                <a:ea typeface="Roboto"/>
                <a:cs typeface="Roboto"/>
                <a:sym typeface="Roboto"/>
              </a:rPr>
              <a:t>Workflow</a:t>
            </a:r>
            <a:endParaRPr b="1">
              <a:solidFill>
                <a:srgbClr val="FFFFFF"/>
              </a:solidFill>
              <a:latin typeface="Roboto"/>
              <a:ea typeface="Roboto"/>
              <a:cs typeface="Roboto"/>
              <a:sym typeface="Roboto"/>
            </a:endParaRPr>
          </a:p>
          <a:p>
            <a:pPr indent="0" lvl="0" marL="0" rtl="0" algn="l">
              <a:spcBef>
                <a:spcPts val="0"/>
              </a:spcBef>
              <a:spcAft>
                <a:spcPts val="0"/>
              </a:spcAft>
              <a:buNone/>
            </a:pPr>
            <a:r>
              <a:t/>
            </a:r>
            <a:endParaRPr>
              <a:solidFill>
                <a:srgbClr val="FFFFFF"/>
              </a:solidFill>
            </a:endParaRPr>
          </a:p>
        </p:txBody>
      </p:sp>
      <p:grpSp>
        <p:nvGrpSpPr>
          <p:cNvPr id="73" name="Google Shape;73;p15"/>
          <p:cNvGrpSpPr/>
          <p:nvPr/>
        </p:nvGrpSpPr>
        <p:grpSpPr>
          <a:xfrm>
            <a:off x="794975" y="1433725"/>
            <a:ext cx="2015400" cy="1779250"/>
            <a:chOff x="3384575" y="1433725"/>
            <a:chExt cx="2015400" cy="1779250"/>
          </a:xfrm>
        </p:grpSpPr>
        <p:sp>
          <p:nvSpPr>
            <p:cNvPr id="74" name="Google Shape;74;p15"/>
            <p:cNvSpPr/>
            <p:nvPr/>
          </p:nvSpPr>
          <p:spPr>
            <a:xfrm>
              <a:off x="3485717" y="3079475"/>
              <a:ext cx="1294800" cy="133500"/>
            </a:xfrm>
            <a:prstGeom prst="rect">
              <a:avLst/>
            </a:pr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15"/>
            <p:cNvSpPr txBox="1"/>
            <p:nvPr/>
          </p:nvSpPr>
          <p:spPr>
            <a:xfrm>
              <a:off x="3384575" y="1433725"/>
              <a:ext cx="2015400" cy="113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latin typeface="Roboto"/>
                  <a:ea typeface="Roboto"/>
                  <a:cs typeface="Roboto"/>
                  <a:sym typeface="Roboto"/>
                </a:rPr>
                <a:t>Proposal</a:t>
              </a:r>
              <a:br>
                <a:rPr b="1" lang="en" sz="2000">
                  <a:latin typeface="Roboto"/>
                  <a:ea typeface="Roboto"/>
                  <a:cs typeface="Roboto"/>
                  <a:sym typeface="Roboto"/>
                </a:rPr>
              </a:br>
              <a:endParaRPr b="1" sz="800">
                <a:latin typeface="Roboto"/>
                <a:ea typeface="Roboto"/>
                <a:cs typeface="Roboto"/>
                <a:sym typeface="Roboto"/>
              </a:endParaRPr>
            </a:p>
            <a:p>
              <a:pPr indent="0" lvl="0" marL="0" rtl="0" algn="l">
                <a:spcBef>
                  <a:spcPts val="0"/>
                </a:spcBef>
                <a:spcAft>
                  <a:spcPts val="1600"/>
                </a:spcAft>
                <a:buNone/>
              </a:pPr>
              <a:r>
                <a:rPr lang="en" sz="1200">
                  <a:latin typeface="Roboto"/>
                  <a:ea typeface="Roboto"/>
                  <a:cs typeface="Roboto"/>
                  <a:sym typeface="Roboto"/>
                </a:rPr>
                <a:t>U.S. Forest Service starts inquiry for a plant    species study</a:t>
              </a:r>
              <a:endParaRPr b="1" sz="1200">
                <a:latin typeface="Roboto"/>
                <a:ea typeface="Roboto"/>
                <a:cs typeface="Roboto"/>
                <a:sym typeface="Roboto"/>
              </a:endParaRPr>
            </a:p>
          </p:txBody>
        </p:sp>
        <p:grpSp>
          <p:nvGrpSpPr>
            <p:cNvPr id="76" name="Google Shape;76;p15"/>
            <p:cNvGrpSpPr/>
            <p:nvPr/>
          </p:nvGrpSpPr>
          <p:grpSpPr>
            <a:xfrm>
              <a:off x="3435870" y="2800065"/>
              <a:ext cx="92400" cy="411825"/>
              <a:chOff x="845575" y="2563700"/>
              <a:chExt cx="92400" cy="411825"/>
            </a:xfrm>
          </p:grpSpPr>
          <p:sp>
            <p:nvSpPr>
              <p:cNvPr id="77" name="Google Shape;77;p15"/>
              <p:cNvSpPr/>
              <p:nvPr/>
            </p:nvSpPr>
            <p:spPr>
              <a:xfrm>
                <a:off x="845575"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8" name="Google Shape;78;p15"/>
              <p:cNvCxnSpPr/>
              <p:nvPr/>
            </p:nvCxnSpPr>
            <p:spPr>
              <a:xfrm>
                <a:off x="891775" y="2616125"/>
                <a:ext cx="0" cy="359400"/>
              </a:xfrm>
              <a:prstGeom prst="straightConnector1">
                <a:avLst/>
              </a:prstGeom>
              <a:noFill/>
              <a:ln cap="flat" cmpd="sng" w="9525">
                <a:solidFill>
                  <a:srgbClr val="000000"/>
                </a:solidFill>
                <a:prstDash val="solid"/>
                <a:round/>
                <a:headEnd len="sm" w="sm" type="none"/>
                <a:tailEnd len="sm" w="sm" type="none"/>
              </a:ln>
            </p:spPr>
          </p:cxnSp>
        </p:grpSp>
      </p:grpSp>
      <p:grpSp>
        <p:nvGrpSpPr>
          <p:cNvPr id="79" name="Google Shape;79;p15"/>
          <p:cNvGrpSpPr/>
          <p:nvPr/>
        </p:nvGrpSpPr>
        <p:grpSpPr>
          <a:xfrm>
            <a:off x="2073467" y="3079486"/>
            <a:ext cx="1889504" cy="1790932"/>
            <a:chOff x="2073400" y="3079467"/>
            <a:chExt cx="1683000" cy="1790932"/>
          </a:xfrm>
        </p:grpSpPr>
        <p:sp>
          <p:nvSpPr>
            <p:cNvPr id="80" name="Google Shape;80;p15"/>
            <p:cNvSpPr/>
            <p:nvPr/>
          </p:nvSpPr>
          <p:spPr>
            <a:xfrm>
              <a:off x="2191011" y="3079475"/>
              <a:ext cx="1294800" cy="133500"/>
            </a:xfrm>
            <a:prstGeom prst="rect">
              <a:avLst/>
            </a:prstGeom>
            <a:solidFill>
              <a:srgbClr val="3D8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15"/>
            <p:cNvSpPr txBox="1"/>
            <p:nvPr/>
          </p:nvSpPr>
          <p:spPr>
            <a:xfrm>
              <a:off x="2073400" y="3502999"/>
              <a:ext cx="1683000" cy="136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000">
                  <a:solidFill>
                    <a:schemeClr val="dk1"/>
                  </a:solidFill>
                  <a:latin typeface="Roboto"/>
                  <a:ea typeface="Roboto"/>
                  <a:cs typeface="Roboto"/>
                  <a:sym typeface="Roboto"/>
                </a:rPr>
                <a:t>Drafting</a:t>
              </a:r>
              <a:br>
                <a:rPr b="1" lang="en" sz="2000">
                  <a:solidFill>
                    <a:schemeClr val="dk1"/>
                  </a:solidFill>
                  <a:latin typeface="Roboto"/>
                  <a:ea typeface="Roboto"/>
                  <a:cs typeface="Roboto"/>
                  <a:sym typeface="Roboto"/>
                </a:rPr>
              </a:br>
              <a:endParaRPr b="1" sz="800">
                <a:solidFill>
                  <a:schemeClr val="dk1"/>
                </a:solidFill>
                <a:latin typeface="Roboto"/>
                <a:ea typeface="Roboto"/>
                <a:cs typeface="Roboto"/>
                <a:sym typeface="Roboto"/>
              </a:endParaRPr>
            </a:p>
            <a:p>
              <a:pPr indent="0" lvl="0" marL="0" rtl="0" algn="l">
                <a:spcBef>
                  <a:spcPts val="0"/>
                </a:spcBef>
                <a:spcAft>
                  <a:spcPts val="1600"/>
                </a:spcAft>
                <a:buClr>
                  <a:schemeClr val="dk1"/>
                </a:buClr>
                <a:buSzPts val="1100"/>
                <a:buFont typeface="Arial"/>
                <a:buNone/>
              </a:pPr>
              <a:r>
                <a:rPr lang="en" sz="1200">
                  <a:solidFill>
                    <a:schemeClr val="dk1"/>
                  </a:solidFill>
                  <a:latin typeface="Roboto"/>
                  <a:ea typeface="Roboto"/>
                  <a:cs typeface="Roboto"/>
                  <a:sym typeface="Roboto"/>
                </a:rPr>
                <a:t>NAU assigned as non-government contractor, project agreement created</a:t>
              </a:r>
              <a:endParaRPr b="1" sz="2000">
                <a:latin typeface="Roboto"/>
                <a:ea typeface="Roboto"/>
                <a:cs typeface="Roboto"/>
                <a:sym typeface="Roboto"/>
              </a:endParaRPr>
            </a:p>
          </p:txBody>
        </p:sp>
        <p:grpSp>
          <p:nvGrpSpPr>
            <p:cNvPr id="82" name="Google Shape;82;p15"/>
            <p:cNvGrpSpPr/>
            <p:nvPr/>
          </p:nvGrpSpPr>
          <p:grpSpPr>
            <a:xfrm rot="10800000">
              <a:off x="2149293" y="3079467"/>
              <a:ext cx="92400" cy="411825"/>
              <a:chOff x="2072481" y="2563700"/>
              <a:chExt cx="92400" cy="411825"/>
            </a:xfrm>
          </p:grpSpPr>
          <p:cxnSp>
            <p:nvCxnSpPr>
              <p:cNvPr id="83" name="Google Shape;83;p15"/>
              <p:cNvCxnSpPr/>
              <p:nvPr/>
            </p:nvCxnSpPr>
            <p:spPr>
              <a:xfrm>
                <a:off x="2118681" y="2616125"/>
                <a:ext cx="0" cy="359400"/>
              </a:xfrm>
              <a:prstGeom prst="straightConnector1">
                <a:avLst/>
              </a:prstGeom>
              <a:noFill/>
              <a:ln cap="flat" cmpd="sng" w="9525">
                <a:solidFill>
                  <a:srgbClr val="000000"/>
                </a:solidFill>
                <a:prstDash val="solid"/>
                <a:round/>
                <a:headEnd len="sm" w="sm" type="none"/>
                <a:tailEnd len="sm" w="sm" type="none"/>
              </a:ln>
            </p:spPr>
          </p:cxnSp>
          <p:sp>
            <p:nvSpPr>
              <p:cNvPr id="84" name="Google Shape;84;p15"/>
              <p:cNvSpPr/>
              <p:nvPr/>
            </p:nvSpPr>
            <p:spPr>
              <a:xfrm>
                <a:off x="2072481"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85" name="Google Shape;85;p15"/>
          <p:cNvGrpSpPr/>
          <p:nvPr/>
        </p:nvGrpSpPr>
        <p:grpSpPr>
          <a:xfrm>
            <a:off x="3386750" y="1433725"/>
            <a:ext cx="1683000" cy="1779250"/>
            <a:chOff x="3386750" y="1433725"/>
            <a:chExt cx="1683000" cy="1779250"/>
          </a:xfrm>
        </p:grpSpPr>
        <p:sp>
          <p:nvSpPr>
            <p:cNvPr id="86" name="Google Shape;86;p15"/>
            <p:cNvSpPr/>
            <p:nvPr/>
          </p:nvSpPr>
          <p:spPr>
            <a:xfrm>
              <a:off x="3485717" y="3079475"/>
              <a:ext cx="1294800" cy="133500"/>
            </a:xfrm>
            <a:prstGeom prst="rect">
              <a:avLst/>
            </a:pr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15"/>
            <p:cNvSpPr txBox="1"/>
            <p:nvPr/>
          </p:nvSpPr>
          <p:spPr>
            <a:xfrm>
              <a:off x="3386750" y="1433725"/>
              <a:ext cx="1683000" cy="94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000">
                  <a:solidFill>
                    <a:schemeClr val="dk1"/>
                  </a:solidFill>
                  <a:latin typeface="Roboto"/>
                  <a:ea typeface="Roboto"/>
                  <a:cs typeface="Roboto"/>
                  <a:sym typeface="Roboto"/>
                </a:rPr>
                <a:t>Acceptance</a:t>
              </a:r>
              <a:br>
                <a:rPr b="1" lang="en" sz="2000">
                  <a:solidFill>
                    <a:schemeClr val="dk1"/>
                  </a:solidFill>
                  <a:latin typeface="Roboto"/>
                  <a:ea typeface="Roboto"/>
                  <a:cs typeface="Roboto"/>
                  <a:sym typeface="Roboto"/>
                </a:rPr>
              </a:br>
              <a:endParaRPr b="1" sz="800">
                <a:solidFill>
                  <a:schemeClr val="dk1"/>
                </a:solidFill>
                <a:latin typeface="Roboto"/>
                <a:ea typeface="Roboto"/>
                <a:cs typeface="Roboto"/>
                <a:sym typeface="Roboto"/>
              </a:endParaRPr>
            </a:p>
            <a:p>
              <a:pPr indent="0" lvl="0" marL="0" rtl="0" algn="l">
                <a:spcBef>
                  <a:spcPts val="0"/>
                </a:spcBef>
                <a:spcAft>
                  <a:spcPts val="1600"/>
                </a:spcAft>
                <a:buClr>
                  <a:schemeClr val="dk1"/>
                </a:buClr>
                <a:buSzPts val="1100"/>
                <a:buFont typeface="Arial"/>
                <a:buNone/>
              </a:pPr>
              <a:r>
                <a:rPr lang="en" sz="1200">
                  <a:solidFill>
                    <a:schemeClr val="dk1"/>
                  </a:solidFill>
                  <a:latin typeface="Roboto"/>
                  <a:ea typeface="Roboto"/>
                  <a:cs typeface="Roboto"/>
                  <a:sym typeface="Roboto"/>
                </a:rPr>
                <a:t>Both parties sign and the study begins</a:t>
              </a:r>
              <a:endParaRPr b="1" sz="2000">
                <a:latin typeface="Roboto"/>
                <a:ea typeface="Roboto"/>
                <a:cs typeface="Roboto"/>
                <a:sym typeface="Roboto"/>
              </a:endParaRPr>
            </a:p>
          </p:txBody>
        </p:sp>
        <p:grpSp>
          <p:nvGrpSpPr>
            <p:cNvPr id="88" name="Google Shape;88;p15"/>
            <p:cNvGrpSpPr/>
            <p:nvPr/>
          </p:nvGrpSpPr>
          <p:grpSpPr>
            <a:xfrm>
              <a:off x="3435870" y="2800065"/>
              <a:ext cx="92400" cy="411825"/>
              <a:chOff x="845575" y="2563700"/>
              <a:chExt cx="92400" cy="411825"/>
            </a:xfrm>
          </p:grpSpPr>
          <p:sp>
            <p:nvSpPr>
              <p:cNvPr id="89" name="Google Shape;89;p15"/>
              <p:cNvSpPr/>
              <p:nvPr/>
            </p:nvSpPr>
            <p:spPr>
              <a:xfrm>
                <a:off x="845575"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0" name="Google Shape;90;p15"/>
              <p:cNvCxnSpPr/>
              <p:nvPr/>
            </p:nvCxnSpPr>
            <p:spPr>
              <a:xfrm>
                <a:off x="891775" y="2616125"/>
                <a:ext cx="0" cy="359400"/>
              </a:xfrm>
              <a:prstGeom prst="straightConnector1">
                <a:avLst/>
              </a:prstGeom>
              <a:noFill/>
              <a:ln cap="flat" cmpd="sng" w="9525">
                <a:solidFill>
                  <a:srgbClr val="000000"/>
                </a:solidFill>
                <a:prstDash val="solid"/>
                <a:round/>
                <a:headEnd len="sm" w="sm" type="none"/>
                <a:tailEnd len="sm" w="sm" type="none"/>
              </a:ln>
            </p:spPr>
          </p:cxnSp>
        </p:grpSp>
      </p:grpSp>
      <p:grpSp>
        <p:nvGrpSpPr>
          <p:cNvPr id="91" name="Google Shape;91;p15"/>
          <p:cNvGrpSpPr/>
          <p:nvPr/>
        </p:nvGrpSpPr>
        <p:grpSpPr>
          <a:xfrm>
            <a:off x="4665200" y="3079467"/>
            <a:ext cx="1410021" cy="1790933"/>
            <a:chOff x="4665200" y="3079467"/>
            <a:chExt cx="1410021" cy="1790933"/>
          </a:xfrm>
        </p:grpSpPr>
        <p:sp>
          <p:nvSpPr>
            <p:cNvPr id="92" name="Google Shape;92;p15"/>
            <p:cNvSpPr/>
            <p:nvPr/>
          </p:nvSpPr>
          <p:spPr>
            <a:xfrm>
              <a:off x="4780421" y="3079475"/>
              <a:ext cx="1294800" cy="133500"/>
            </a:xfrm>
            <a:prstGeom prst="rect">
              <a:avLst/>
            </a:prstGeom>
            <a:solidFill>
              <a:srgbClr val="1155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3" name="Google Shape;93;p15"/>
            <p:cNvGrpSpPr/>
            <p:nvPr/>
          </p:nvGrpSpPr>
          <p:grpSpPr>
            <a:xfrm rot="10800000">
              <a:off x="4737413" y="3079467"/>
              <a:ext cx="92400" cy="411825"/>
              <a:chOff x="2070100" y="2563700"/>
              <a:chExt cx="92400" cy="411825"/>
            </a:xfrm>
          </p:grpSpPr>
          <p:cxnSp>
            <p:nvCxnSpPr>
              <p:cNvPr id="94" name="Google Shape;94;p15"/>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95" name="Google Shape;95;p15"/>
              <p:cNvSpPr/>
              <p:nvPr/>
            </p:nvSpPr>
            <p:spPr>
              <a:xfrm>
                <a:off x="2070100"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6" name="Google Shape;96;p15"/>
            <p:cNvSpPr txBox="1"/>
            <p:nvPr/>
          </p:nvSpPr>
          <p:spPr>
            <a:xfrm>
              <a:off x="4665200" y="3503000"/>
              <a:ext cx="1233300" cy="136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000">
                  <a:solidFill>
                    <a:schemeClr val="dk1"/>
                  </a:solidFill>
                  <a:latin typeface="Roboto"/>
                  <a:ea typeface="Roboto"/>
                  <a:cs typeface="Roboto"/>
                  <a:sym typeface="Roboto"/>
                </a:rPr>
                <a:t>Tracking</a:t>
              </a:r>
              <a:br>
                <a:rPr b="1" lang="en" sz="2000">
                  <a:solidFill>
                    <a:schemeClr val="dk1"/>
                  </a:solidFill>
                  <a:latin typeface="Roboto"/>
                  <a:ea typeface="Roboto"/>
                  <a:cs typeface="Roboto"/>
                  <a:sym typeface="Roboto"/>
                </a:rPr>
              </a:br>
              <a:endParaRPr b="1" sz="800">
                <a:solidFill>
                  <a:schemeClr val="dk1"/>
                </a:solidFill>
                <a:latin typeface="Roboto"/>
                <a:ea typeface="Roboto"/>
                <a:cs typeface="Roboto"/>
                <a:sym typeface="Roboto"/>
              </a:endParaRPr>
            </a:p>
            <a:p>
              <a:pPr indent="0" lvl="0" marL="0" rtl="0" algn="l">
                <a:spcBef>
                  <a:spcPts val="0"/>
                </a:spcBef>
                <a:spcAft>
                  <a:spcPts val="1600"/>
                </a:spcAft>
                <a:buClr>
                  <a:schemeClr val="dk1"/>
                </a:buClr>
                <a:buSzPts val="1100"/>
                <a:buFont typeface="Arial"/>
                <a:buNone/>
              </a:pPr>
              <a:r>
                <a:rPr lang="en" sz="1200">
                  <a:solidFill>
                    <a:schemeClr val="dk1"/>
                  </a:solidFill>
                  <a:latin typeface="Roboto"/>
                  <a:ea typeface="Roboto"/>
                  <a:cs typeface="Roboto"/>
                  <a:sym typeface="Roboto"/>
                </a:rPr>
                <a:t>CPCESU tracks project including modifications</a:t>
              </a:r>
              <a:endParaRPr b="1" sz="2000">
                <a:latin typeface="Roboto"/>
                <a:ea typeface="Roboto"/>
                <a:cs typeface="Roboto"/>
                <a:sym typeface="Roboto"/>
              </a:endParaRPr>
            </a:p>
          </p:txBody>
        </p:sp>
      </p:grpSp>
      <p:grpSp>
        <p:nvGrpSpPr>
          <p:cNvPr id="97" name="Google Shape;97;p15"/>
          <p:cNvGrpSpPr/>
          <p:nvPr/>
        </p:nvGrpSpPr>
        <p:grpSpPr>
          <a:xfrm>
            <a:off x="5978525" y="1433725"/>
            <a:ext cx="1889400" cy="1779250"/>
            <a:chOff x="5978525" y="1433725"/>
            <a:chExt cx="1889400" cy="1779250"/>
          </a:xfrm>
        </p:grpSpPr>
        <p:sp>
          <p:nvSpPr>
            <p:cNvPr id="98" name="Google Shape;98;p15"/>
            <p:cNvSpPr/>
            <p:nvPr/>
          </p:nvSpPr>
          <p:spPr>
            <a:xfrm>
              <a:off x="6075125" y="3079475"/>
              <a:ext cx="1294800" cy="1335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9" name="Google Shape;99;p15"/>
            <p:cNvGrpSpPr/>
            <p:nvPr/>
          </p:nvGrpSpPr>
          <p:grpSpPr>
            <a:xfrm>
              <a:off x="6031394" y="2800065"/>
              <a:ext cx="92400" cy="411825"/>
              <a:chOff x="845575" y="2563700"/>
              <a:chExt cx="92400" cy="411825"/>
            </a:xfrm>
          </p:grpSpPr>
          <p:cxnSp>
            <p:nvCxnSpPr>
              <p:cNvPr id="100" name="Google Shape;100;p15"/>
              <p:cNvCxnSpPr/>
              <p:nvPr/>
            </p:nvCxnSpPr>
            <p:spPr>
              <a:xfrm>
                <a:off x="891775" y="2616125"/>
                <a:ext cx="0" cy="359400"/>
              </a:xfrm>
              <a:prstGeom prst="straightConnector1">
                <a:avLst/>
              </a:prstGeom>
              <a:noFill/>
              <a:ln cap="flat" cmpd="sng" w="9525">
                <a:solidFill>
                  <a:srgbClr val="000000"/>
                </a:solidFill>
                <a:prstDash val="solid"/>
                <a:round/>
                <a:headEnd len="sm" w="sm" type="none"/>
                <a:tailEnd len="sm" w="sm" type="none"/>
              </a:ln>
            </p:spPr>
          </p:cxnSp>
          <p:sp>
            <p:nvSpPr>
              <p:cNvPr id="101" name="Google Shape;101;p15"/>
              <p:cNvSpPr/>
              <p:nvPr/>
            </p:nvSpPr>
            <p:spPr>
              <a:xfrm>
                <a:off x="845575"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2" name="Google Shape;102;p15"/>
            <p:cNvSpPr txBox="1"/>
            <p:nvPr/>
          </p:nvSpPr>
          <p:spPr>
            <a:xfrm>
              <a:off x="5978525" y="1433725"/>
              <a:ext cx="1889400" cy="94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000">
                  <a:solidFill>
                    <a:schemeClr val="dk1"/>
                  </a:solidFill>
                  <a:latin typeface="Roboto"/>
                  <a:ea typeface="Roboto"/>
                  <a:cs typeface="Roboto"/>
                  <a:sym typeface="Roboto"/>
                </a:rPr>
                <a:t>Termination</a:t>
              </a:r>
              <a:br>
                <a:rPr b="1" lang="en" sz="2000">
                  <a:solidFill>
                    <a:schemeClr val="dk1"/>
                  </a:solidFill>
                  <a:latin typeface="Roboto"/>
                  <a:ea typeface="Roboto"/>
                  <a:cs typeface="Roboto"/>
                  <a:sym typeface="Roboto"/>
                </a:rPr>
              </a:br>
              <a:endParaRPr b="1" sz="800">
                <a:solidFill>
                  <a:schemeClr val="dk1"/>
                </a:solidFill>
                <a:latin typeface="Roboto"/>
                <a:ea typeface="Roboto"/>
                <a:cs typeface="Roboto"/>
                <a:sym typeface="Roboto"/>
              </a:endParaRPr>
            </a:p>
            <a:p>
              <a:pPr indent="0" lvl="0" marL="0" rtl="0" algn="l">
                <a:spcBef>
                  <a:spcPts val="0"/>
                </a:spcBef>
                <a:spcAft>
                  <a:spcPts val="1600"/>
                </a:spcAft>
                <a:buClr>
                  <a:schemeClr val="dk1"/>
                </a:buClr>
                <a:buSzPts val="1100"/>
                <a:buFont typeface="Arial"/>
                <a:buNone/>
              </a:pPr>
              <a:r>
                <a:rPr lang="en" sz="1200">
                  <a:solidFill>
                    <a:schemeClr val="dk1"/>
                  </a:solidFill>
                  <a:latin typeface="Roboto"/>
                  <a:ea typeface="Roboto"/>
                  <a:cs typeface="Roboto"/>
                  <a:sym typeface="Roboto"/>
                </a:rPr>
                <a:t>NAU completes study. Final report is created</a:t>
              </a:r>
              <a:endParaRPr b="1" sz="2000">
                <a:latin typeface="Roboto"/>
                <a:ea typeface="Roboto"/>
                <a:cs typeface="Roboto"/>
                <a:sym typeface="Roboto"/>
              </a:endParaRPr>
            </a:p>
          </p:txBody>
        </p:sp>
      </p:grpSp>
      <p:grpSp>
        <p:nvGrpSpPr>
          <p:cNvPr id="103" name="Google Shape;103;p15"/>
          <p:cNvGrpSpPr/>
          <p:nvPr/>
        </p:nvGrpSpPr>
        <p:grpSpPr>
          <a:xfrm>
            <a:off x="7256975" y="3079467"/>
            <a:ext cx="1889462" cy="1790933"/>
            <a:chOff x="7256975" y="3079467"/>
            <a:chExt cx="1889462" cy="1790933"/>
          </a:xfrm>
        </p:grpSpPr>
        <p:sp>
          <p:nvSpPr>
            <p:cNvPr id="104" name="Google Shape;104;p15"/>
            <p:cNvSpPr/>
            <p:nvPr/>
          </p:nvSpPr>
          <p:spPr>
            <a:xfrm>
              <a:off x="7369837" y="3079475"/>
              <a:ext cx="1776600" cy="1335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5" name="Google Shape;105;p15"/>
            <p:cNvGrpSpPr/>
            <p:nvPr/>
          </p:nvGrpSpPr>
          <p:grpSpPr>
            <a:xfrm rot="10800000">
              <a:off x="7328221" y="3079467"/>
              <a:ext cx="92400" cy="411825"/>
              <a:chOff x="2070100" y="2563700"/>
              <a:chExt cx="92400" cy="411825"/>
            </a:xfrm>
          </p:grpSpPr>
          <p:cxnSp>
            <p:nvCxnSpPr>
              <p:cNvPr id="106" name="Google Shape;106;p15"/>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107" name="Google Shape;107;p15"/>
              <p:cNvSpPr/>
              <p:nvPr/>
            </p:nvSpPr>
            <p:spPr>
              <a:xfrm>
                <a:off x="2070100"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8" name="Google Shape;108;p15"/>
            <p:cNvSpPr txBox="1"/>
            <p:nvPr/>
          </p:nvSpPr>
          <p:spPr>
            <a:xfrm>
              <a:off x="7256975" y="3503000"/>
              <a:ext cx="1410000" cy="136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000">
                  <a:solidFill>
                    <a:schemeClr val="dk1"/>
                  </a:solidFill>
                  <a:latin typeface="Roboto"/>
                  <a:ea typeface="Roboto"/>
                  <a:cs typeface="Roboto"/>
                  <a:sym typeface="Roboto"/>
                </a:rPr>
                <a:t>Reporting</a:t>
              </a:r>
              <a:br>
                <a:rPr b="1" lang="en" sz="2000">
                  <a:solidFill>
                    <a:schemeClr val="dk1"/>
                  </a:solidFill>
                  <a:latin typeface="Roboto"/>
                  <a:ea typeface="Roboto"/>
                  <a:cs typeface="Roboto"/>
                  <a:sym typeface="Roboto"/>
                </a:rPr>
              </a:br>
              <a:endParaRPr b="1" sz="800">
                <a:solidFill>
                  <a:schemeClr val="dk1"/>
                </a:solidFill>
                <a:latin typeface="Roboto"/>
                <a:ea typeface="Roboto"/>
                <a:cs typeface="Roboto"/>
                <a:sym typeface="Roboto"/>
              </a:endParaRPr>
            </a:p>
            <a:p>
              <a:pPr indent="0" lvl="0" marL="0" rtl="0" algn="l">
                <a:spcBef>
                  <a:spcPts val="0"/>
                </a:spcBef>
                <a:spcAft>
                  <a:spcPts val="1600"/>
                </a:spcAft>
                <a:buClr>
                  <a:schemeClr val="dk1"/>
                </a:buClr>
                <a:buSzPts val="1100"/>
                <a:buFont typeface="Arial"/>
                <a:buNone/>
              </a:pPr>
              <a:r>
                <a:rPr lang="en" sz="1200">
                  <a:solidFill>
                    <a:schemeClr val="dk1"/>
                  </a:solidFill>
                  <a:latin typeface="Roboto"/>
                  <a:ea typeface="Roboto"/>
                  <a:cs typeface="Roboto"/>
                  <a:sym typeface="Roboto"/>
                </a:rPr>
                <a:t>Project archived and used for statistics and reporting</a:t>
              </a:r>
              <a:endParaRPr b="1" sz="2000">
                <a:latin typeface="Roboto"/>
                <a:ea typeface="Roboto"/>
                <a:cs typeface="Roboto"/>
                <a:sym typeface="Roboto"/>
              </a:endParaRPr>
            </a:p>
          </p:txBody>
        </p:sp>
      </p:grpSp>
      <p:sp>
        <p:nvSpPr>
          <p:cNvPr id="109" name="Google Shape;109;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10" name="Google Shape;110;p15"/>
          <p:cNvPicPr preferRelativeResize="0"/>
          <p:nvPr/>
        </p:nvPicPr>
        <p:blipFill rotWithShape="1">
          <a:blip r:embed="rId3">
            <a:alphaModFix/>
          </a:blip>
          <a:srcRect b="2642" l="0" r="0" t="2642"/>
          <a:stretch/>
        </p:blipFill>
        <p:spPr>
          <a:xfrm>
            <a:off x="318550" y="1433725"/>
            <a:ext cx="476430" cy="451250"/>
          </a:xfrm>
          <a:prstGeom prst="rect">
            <a:avLst/>
          </a:prstGeom>
          <a:noFill/>
          <a:ln>
            <a:noFill/>
          </a:ln>
        </p:spPr>
      </p:pic>
      <p:pic>
        <p:nvPicPr>
          <p:cNvPr id="111" name="Google Shape;111;p15"/>
          <p:cNvPicPr preferRelativeResize="0"/>
          <p:nvPr/>
        </p:nvPicPr>
        <p:blipFill rotWithShape="1">
          <a:blip r:embed="rId4">
            <a:alphaModFix/>
          </a:blip>
          <a:srcRect b="9201" l="9583" r="9201" t="9583"/>
          <a:stretch/>
        </p:blipFill>
        <p:spPr>
          <a:xfrm>
            <a:off x="1609636" y="4026150"/>
            <a:ext cx="451250" cy="451270"/>
          </a:xfrm>
          <a:prstGeom prst="rect">
            <a:avLst/>
          </a:prstGeom>
          <a:noFill/>
          <a:ln>
            <a:noFill/>
          </a:ln>
        </p:spPr>
      </p:pic>
      <p:pic>
        <p:nvPicPr>
          <p:cNvPr id="112" name="Google Shape;112;p15"/>
          <p:cNvPicPr preferRelativeResize="0"/>
          <p:nvPr/>
        </p:nvPicPr>
        <p:blipFill rotWithShape="1">
          <a:blip r:embed="rId5">
            <a:alphaModFix/>
          </a:blip>
          <a:srcRect b="0" l="903" r="893" t="0"/>
          <a:stretch/>
        </p:blipFill>
        <p:spPr>
          <a:xfrm>
            <a:off x="2922912" y="1934549"/>
            <a:ext cx="451250" cy="451249"/>
          </a:xfrm>
          <a:prstGeom prst="rect">
            <a:avLst/>
          </a:prstGeom>
          <a:noFill/>
          <a:ln>
            <a:noFill/>
          </a:ln>
        </p:spPr>
      </p:pic>
      <p:pic>
        <p:nvPicPr>
          <p:cNvPr id="113" name="Google Shape;113;p15"/>
          <p:cNvPicPr preferRelativeResize="0"/>
          <p:nvPr/>
        </p:nvPicPr>
        <p:blipFill rotWithShape="1">
          <a:blip r:embed="rId6">
            <a:alphaModFix/>
          </a:blip>
          <a:srcRect b="0" l="893" r="893" t="0"/>
          <a:stretch/>
        </p:blipFill>
        <p:spPr>
          <a:xfrm>
            <a:off x="6777450" y="4026164"/>
            <a:ext cx="451249" cy="451250"/>
          </a:xfrm>
          <a:prstGeom prst="rect">
            <a:avLst/>
          </a:prstGeom>
          <a:noFill/>
          <a:ln>
            <a:noFill/>
          </a:ln>
        </p:spPr>
      </p:pic>
      <p:pic>
        <p:nvPicPr>
          <p:cNvPr id="114" name="Google Shape;114;p15"/>
          <p:cNvPicPr preferRelativeResize="0"/>
          <p:nvPr/>
        </p:nvPicPr>
        <p:blipFill rotWithShape="1">
          <a:blip r:embed="rId7">
            <a:alphaModFix/>
          </a:blip>
          <a:srcRect b="0" l="0" r="0" t="0"/>
          <a:stretch/>
        </p:blipFill>
        <p:spPr>
          <a:xfrm>
            <a:off x="5514688" y="1934550"/>
            <a:ext cx="451251" cy="451251"/>
          </a:xfrm>
          <a:prstGeom prst="rect">
            <a:avLst/>
          </a:prstGeom>
          <a:noFill/>
          <a:ln>
            <a:noFill/>
          </a:ln>
        </p:spPr>
      </p:pic>
      <p:pic>
        <p:nvPicPr>
          <p:cNvPr id="115" name="Google Shape;115;p15"/>
          <p:cNvPicPr preferRelativeResize="0"/>
          <p:nvPr/>
        </p:nvPicPr>
        <p:blipFill rotWithShape="1">
          <a:blip r:embed="rId5">
            <a:alphaModFix/>
          </a:blip>
          <a:srcRect b="0" l="903" r="893" t="0"/>
          <a:stretch/>
        </p:blipFill>
        <p:spPr>
          <a:xfrm>
            <a:off x="4213949" y="3531999"/>
            <a:ext cx="451250" cy="451249"/>
          </a:xfrm>
          <a:prstGeom prst="rect">
            <a:avLst/>
          </a:prstGeom>
          <a:noFill/>
          <a:ln>
            <a:noFill/>
          </a:ln>
        </p:spPr>
      </p:pic>
      <p:pic>
        <p:nvPicPr>
          <p:cNvPr id="116" name="Google Shape;116;p15"/>
          <p:cNvPicPr preferRelativeResize="0"/>
          <p:nvPr/>
        </p:nvPicPr>
        <p:blipFill>
          <a:blip r:embed="rId8">
            <a:alphaModFix/>
          </a:blip>
          <a:stretch>
            <a:fillRect/>
          </a:stretch>
        </p:blipFill>
        <p:spPr>
          <a:xfrm>
            <a:off x="6805675" y="4563238"/>
            <a:ext cx="451251" cy="451251"/>
          </a:xfrm>
          <a:prstGeom prst="rect">
            <a:avLst/>
          </a:prstGeom>
          <a:noFill/>
          <a:ln>
            <a:noFill/>
          </a:ln>
        </p:spPr>
      </p:pic>
      <p:pic>
        <p:nvPicPr>
          <p:cNvPr id="117" name="Google Shape;117;p15"/>
          <p:cNvPicPr preferRelativeResize="0"/>
          <p:nvPr/>
        </p:nvPicPr>
        <p:blipFill rotWithShape="1">
          <a:blip r:embed="rId5">
            <a:alphaModFix/>
          </a:blip>
          <a:srcRect b="0" l="903" r="893" t="0"/>
          <a:stretch/>
        </p:blipFill>
        <p:spPr>
          <a:xfrm>
            <a:off x="6805674" y="3532012"/>
            <a:ext cx="451250" cy="451249"/>
          </a:xfrm>
          <a:prstGeom prst="rect">
            <a:avLst/>
          </a:prstGeom>
          <a:noFill/>
          <a:ln>
            <a:noFill/>
          </a:ln>
        </p:spPr>
      </p:pic>
      <p:pic>
        <p:nvPicPr>
          <p:cNvPr id="118" name="Google Shape;118;p15"/>
          <p:cNvPicPr preferRelativeResize="0"/>
          <p:nvPr/>
        </p:nvPicPr>
        <p:blipFill rotWithShape="1">
          <a:blip r:embed="rId7">
            <a:alphaModFix/>
          </a:blip>
          <a:srcRect b="0" l="0" r="0" t="0"/>
          <a:stretch/>
        </p:blipFill>
        <p:spPr>
          <a:xfrm>
            <a:off x="4213950" y="4026150"/>
            <a:ext cx="451251" cy="451251"/>
          </a:xfrm>
          <a:prstGeom prst="rect">
            <a:avLst/>
          </a:prstGeom>
          <a:noFill/>
          <a:ln>
            <a:noFill/>
          </a:ln>
        </p:spPr>
      </p:pic>
      <p:pic>
        <p:nvPicPr>
          <p:cNvPr id="119" name="Google Shape;119;p15"/>
          <p:cNvPicPr preferRelativeResize="0"/>
          <p:nvPr/>
        </p:nvPicPr>
        <p:blipFill rotWithShape="1">
          <a:blip r:embed="rId5">
            <a:alphaModFix/>
          </a:blip>
          <a:srcRect b="0" l="903" r="893" t="0"/>
          <a:stretch/>
        </p:blipFill>
        <p:spPr>
          <a:xfrm>
            <a:off x="1609624" y="4563249"/>
            <a:ext cx="451250" cy="451249"/>
          </a:xfrm>
          <a:prstGeom prst="rect">
            <a:avLst/>
          </a:prstGeom>
          <a:noFill/>
          <a:ln>
            <a:noFill/>
          </a:ln>
        </p:spPr>
      </p:pic>
      <p:pic>
        <p:nvPicPr>
          <p:cNvPr id="120" name="Google Shape;120;p15"/>
          <p:cNvPicPr preferRelativeResize="0"/>
          <p:nvPr/>
        </p:nvPicPr>
        <p:blipFill rotWithShape="1">
          <a:blip r:embed="rId3">
            <a:alphaModFix/>
          </a:blip>
          <a:srcRect b="2642" l="0" r="0" t="2642"/>
          <a:stretch/>
        </p:blipFill>
        <p:spPr>
          <a:xfrm>
            <a:off x="1597050" y="3489075"/>
            <a:ext cx="476430" cy="451250"/>
          </a:xfrm>
          <a:prstGeom prst="rect">
            <a:avLst/>
          </a:prstGeom>
          <a:noFill/>
          <a:ln>
            <a:noFill/>
          </a:ln>
        </p:spPr>
      </p:pic>
      <p:pic>
        <p:nvPicPr>
          <p:cNvPr id="121" name="Google Shape;121;p15"/>
          <p:cNvPicPr preferRelativeResize="0"/>
          <p:nvPr/>
        </p:nvPicPr>
        <p:blipFill rotWithShape="1">
          <a:blip r:embed="rId3">
            <a:alphaModFix/>
          </a:blip>
          <a:srcRect b="2642" l="0" r="0" t="2642"/>
          <a:stretch/>
        </p:blipFill>
        <p:spPr>
          <a:xfrm>
            <a:off x="2910325" y="1433725"/>
            <a:ext cx="476430" cy="451250"/>
          </a:xfrm>
          <a:prstGeom prst="rect">
            <a:avLst/>
          </a:prstGeom>
          <a:noFill/>
          <a:ln>
            <a:noFill/>
          </a:ln>
        </p:spPr>
      </p:pic>
      <p:pic>
        <p:nvPicPr>
          <p:cNvPr id="122" name="Google Shape;122;p15"/>
          <p:cNvPicPr preferRelativeResize="0"/>
          <p:nvPr/>
        </p:nvPicPr>
        <p:blipFill rotWithShape="1">
          <a:blip r:embed="rId7">
            <a:alphaModFix/>
          </a:blip>
          <a:srcRect b="0" l="0" r="0" t="0"/>
          <a:stretch/>
        </p:blipFill>
        <p:spPr>
          <a:xfrm>
            <a:off x="2922913" y="2452400"/>
            <a:ext cx="451251" cy="451251"/>
          </a:xfrm>
          <a:prstGeom prst="rect">
            <a:avLst/>
          </a:prstGeom>
          <a:noFill/>
          <a:ln>
            <a:noFill/>
          </a:ln>
        </p:spPr>
      </p:pic>
      <p:pic>
        <p:nvPicPr>
          <p:cNvPr id="123" name="Google Shape;123;p15"/>
          <p:cNvPicPr preferRelativeResize="0"/>
          <p:nvPr/>
        </p:nvPicPr>
        <p:blipFill rotWithShape="1">
          <a:blip r:embed="rId3">
            <a:alphaModFix/>
          </a:blip>
          <a:srcRect b="2642" l="0" r="0" t="2642"/>
          <a:stretch/>
        </p:blipFill>
        <p:spPr>
          <a:xfrm>
            <a:off x="5502100" y="1433725"/>
            <a:ext cx="476430" cy="4512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2" name="Shape 362"/>
        <p:cNvGrpSpPr/>
        <p:nvPr/>
      </p:nvGrpSpPr>
      <p:grpSpPr>
        <a:xfrm>
          <a:off x="0" y="0"/>
          <a:ext cx="0" cy="0"/>
          <a:chOff x="0" y="0"/>
          <a:chExt cx="0" cy="0"/>
        </a:xfrm>
      </p:grpSpPr>
      <p:sp>
        <p:nvSpPr>
          <p:cNvPr id="363" name="Google Shape;363;p4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7" name="Shape 367"/>
        <p:cNvGrpSpPr/>
        <p:nvPr/>
      </p:nvGrpSpPr>
      <p:grpSpPr>
        <a:xfrm>
          <a:off x="0" y="0"/>
          <a:ext cx="0" cy="0"/>
          <a:chOff x="0" y="0"/>
          <a:chExt cx="0" cy="0"/>
        </a:xfrm>
      </p:grpSpPr>
      <p:sp>
        <p:nvSpPr>
          <p:cNvPr id="368" name="Google Shape;368;p43"/>
          <p:cNvSpPr txBox="1"/>
          <p:nvPr>
            <p:ph type="title"/>
          </p:nvPr>
        </p:nvSpPr>
        <p:spPr>
          <a:xfrm>
            <a:off x="0" y="0"/>
            <a:ext cx="9144000" cy="572700"/>
          </a:xfrm>
          <a:prstGeom prst="rect">
            <a:avLst/>
          </a:prstGeom>
          <a:solidFill>
            <a:srgbClr val="6D9EEB"/>
          </a:solidFill>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rgbClr val="FFFFFF"/>
                </a:solidFill>
                <a:latin typeface="Roboto"/>
                <a:ea typeface="Roboto"/>
                <a:cs typeface="Roboto"/>
                <a:sym typeface="Roboto"/>
              </a:rPr>
              <a:t>Solution Server Deployment Diagram</a:t>
            </a:r>
            <a:endParaRPr b="1">
              <a:solidFill>
                <a:srgbClr val="FFFFFF"/>
              </a:solidFill>
              <a:latin typeface="Roboto"/>
              <a:ea typeface="Roboto"/>
              <a:cs typeface="Roboto"/>
              <a:sym typeface="Roboto"/>
            </a:endParaRPr>
          </a:p>
          <a:p>
            <a:pPr indent="0" lvl="0" marL="0" rtl="0" algn="l">
              <a:spcBef>
                <a:spcPts val="0"/>
              </a:spcBef>
              <a:spcAft>
                <a:spcPts val="0"/>
              </a:spcAft>
              <a:buNone/>
            </a:pPr>
            <a:r>
              <a:t/>
            </a:r>
            <a:endParaRPr>
              <a:solidFill>
                <a:srgbClr val="FFFFFF"/>
              </a:solidFill>
            </a:endParaRPr>
          </a:p>
        </p:txBody>
      </p:sp>
      <p:sp>
        <p:nvSpPr>
          <p:cNvPr id="369" name="Google Shape;369;p4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370" name="Google Shape;370;p43"/>
          <p:cNvPicPr preferRelativeResize="0"/>
          <p:nvPr/>
        </p:nvPicPr>
        <p:blipFill>
          <a:blip r:embed="rId3">
            <a:alphaModFix/>
          </a:blip>
          <a:stretch>
            <a:fillRect/>
          </a:stretch>
        </p:blipFill>
        <p:spPr>
          <a:xfrm>
            <a:off x="2401513" y="710500"/>
            <a:ext cx="4340977" cy="42660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4" name="Shape 374"/>
        <p:cNvGrpSpPr/>
        <p:nvPr/>
      </p:nvGrpSpPr>
      <p:grpSpPr>
        <a:xfrm>
          <a:off x="0" y="0"/>
          <a:ext cx="0" cy="0"/>
          <a:chOff x="0" y="0"/>
          <a:chExt cx="0" cy="0"/>
        </a:xfrm>
      </p:grpSpPr>
      <p:sp>
        <p:nvSpPr>
          <p:cNvPr id="375" name="Google Shape;375;p44"/>
          <p:cNvSpPr txBox="1"/>
          <p:nvPr>
            <p:ph type="title"/>
          </p:nvPr>
        </p:nvSpPr>
        <p:spPr>
          <a:xfrm>
            <a:off x="0" y="0"/>
            <a:ext cx="9144000" cy="572700"/>
          </a:xfrm>
          <a:prstGeom prst="rect">
            <a:avLst/>
          </a:prstGeom>
          <a:solidFill>
            <a:srgbClr val="6D9EEB"/>
          </a:solidFill>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rgbClr val="FFFFFF"/>
                </a:solidFill>
                <a:latin typeface="Roboto"/>
                <a:ea typeface="Roboto"/>
                <a:cs typeface="Roboto"/>
                <a:sym typeface="Roboto"/>
              </a:rPr>
              <a:t>Autofill System Diagram</a:t>
            </a:r>
            <a:endParaRPr b="1">
              <a:solidFill>
                <a:srgbClr val="FFFFFF"/>
              </a:solidFill>
              <a:latin typeface="Roboto"/>
              <a:ea typeface="Roboto"/>
              <a:cs typeface="Roboto"/>
              <a:sym typeface="Roboto"/>
            </a:endParaRPr>
          </a:p>
          <a:p>
            <a:pPr indent="0" lvl="0" marL="0" rtl="0" algn="l">
              <a:spcBef>
                <a:spcPts val="0"/>
              </a:spcBef>
              <a:spcAft>
                <a:spcPts val="0"/>
              </a:spcAft>
              <a:buNone/>
            </a:pPr>
            <a:r>
              <a:t/>
            </a:r>
            <a:endParaRPr>
              <a:solidFill>
                <a:srgbClr val="FFFFFF"/>
              </a:solidFill>
            </a:endParaRPr>
          </a:p>
        </p:txBody>
      </p:sp>
      <p:sp>
        <p:nvSpPr>
          <p:cNvPr id="376" name="Google Shape;376;p4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377" name="Google Shape;377;p44"/>
          <p:cNvPicPr preferRelativeResize="0"/>
          <p:nvPr/>
        </p:nvPicPr>
        <p:blipFill>
          <a:blip r:embed="rId3">
            <a:alphaModFix/>
          </a:blip>
          <a:stretch>
            <a:fillRect/>
          </a:stretch>
        </p:blipFill>
        <p:spPr>
          <a:xfrm>
            <a:off x="2682925" y="679975"/>
            <a:ext cx="3778144" cy="4463524"/>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1" name="Shape 381"/>
        <p:cNvGrpSpPr/>
        <p:nvPr/>
      </p:nvGrpSpPr>
      <p:grpSpPr>
        <a:xfrm>
          <a:off x="0" y="0"/>
          <a:ext cx="0" cy="0"/>
          <a:chOff x="0" y="0"/>
          <a:chExt cx="0" cy="0"/>
        </a:xfrm>
      </p:grpSpPr>
      <p:sp>
        <p:nvSpPr>
          <p:cNvPr id="382" name="Google Shape;382;p45"/>
          <p:cNvSpPr txBox="1"/>
          <p:nvPr>
            <p:ph type="title"/>
          </p:nvPr>
        </p:nvSpPr>
        <p:spPr>
          <a:xfrm>
            <a:off x="0" y="0"/>
            <a:ext cx="9144000" cy="572700"/>
          </a:xfrm>
          <a:prstGeom prst="rect">
            <a:avLst/>
          </a:prstGeom>
          <a:solidFill>
            <a:srgbClr val="6AA84F"/>
          </a:solidFill>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rgbClr val="FFFFFF"/>
                </a:solidFill>
                <a:latin typeface="Roboto"/>
                <a:ea typeface="Roboto"/>
                <a:cs typeface="Roboto"/>
                <a:sym typeface="Roboto"/>
              </a:rPr>
              <a:t>File System Tree</a:t>
            </a:r>
            <a:endParaRPr b="1">
              <a:solidFill>
                <a:srgbClr val="FFFFFF"/>
              </a:solidFill>
              <a:latin typeface="Roboto"/>
              <a:ea typeface="Roboto"/>
              <a:cs typeface="Roboto"/>
              <a:sym typeface="Roboto"/>
            </a:endParaRPr>
          </a:p>
          <a:p>
            <a:pPr indent="0" lvl="0" marL="0" rtl="0" algn="l">
              <a:spcBef>
                <a:spcPts val="0"/>
              </a:spcBef>
              <a:spcAft>
                <a:spcPts val="0"/>
              </a:spcAft>
              <a:buNone/>
            </a:pPr>
            <a:r>
              <a:t/>
            </a:r>
            <a:endParaRPr>
              <a:solidFill>
                <a:srgbClr val="FFFFFF"/>
              </a:solidFill>
            </a:endParaRPr>
          </a:p>
        </p:txBody>
      </p:sp>
      <p:pic>
        <p:nvPicPr>
          <p:cNvPr id="383" name="Google Shape;383;p45"/>
          <p:cNvPicPr preferRelativeResize="0"/>
          <p:nvPr/>
        </p:nvPicPr>
        <p:blipFill rotWithShape="1">
          <a:blip r:embed="rId3">
            <a:alphaModFix/>
          </a:blip>
          <a:srcRect b="39040" l="1418" r="2103" t="6380"/>
          <a:stretch/>
        </p:blipFill>
        <p:spPr>
          <a:xfrm>
            <a:off x="2415675" y="1193450"/>
            <a:ext cx="5197802" cy="2986498"/>
          </a:xfrm>
          <a:prstGeom prst="rect">
            <a:avLst/>
          </a:prstGeom>
          <a:noFill/>
          <a:ln>
            <a:noFill/>
          </a:ln>
        </p:spPr>
      </p:pic>
      <p:sp>
        <p:nvSpPr>
          <p:cNvPr id="384" name="Google Shape;384;p45"/>
          <p:cNvSpPr txBox="1"/>
          <p:nvPr/>
        </p:nvSpPr>
        <p:spPr>
          <a:xfrm>
            <a:off x="908050" y="746750"/>
            <a:ext cx="7327800" cy="446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Roboto"/>
                <a:ea typeface="Roboto"/>
                <a:cs typeface="Roboto"/>
                <a:sym typeface="Roboto"/>
              </a:rPr>
              <a:t>c</a:t>
            </a:r>
            <a:r>
              <a:rPr b="1" lang="en">
                <a:latin typeface="Roboto"/>
                <a:ea typeface="Roboto"/>
                <a:cs typeface="Roboto"/>
                <a:sym typeface="Roboto"/>
              </a:rPr>
              <a:t>pcesu-pm “Summit” General File Structure</a:t>
            </a:r>
            <a:endParaRPr b="1">
              <a:latin typeface="Roboto"/>
              <a:ea typeface="Roboto"/>
              <a:cs typeface="Roboto"/>
              <a:sym typeface="Roboto"/>
            </a:endParaRPr>
          </a:p>
        </p:txBody>
      </p:sp>
      <p:sp>
        <p:nvSpPr>
          <p:cNvPr id="385" name="Google Shape;385;p4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pic>
        <p:nvPicPr>
          <p:cNvPr id="386" name="Google Shape;386;p45"/>
          <p:cNvPicPr preferRelativeResize="0"/>
          <p:nvPr/>
        </p:nvPicPr>
        <p:blipFill rotWithShape="1">
          <a:blip r:embed="rId3">
            <a:alphaModFix/>
          </a:blip>
          <a:srcRect b="1653" l="1368" r="75636" t="62165"/>
          <a:stretch/>
        </p:blipFill>
        <p:spPr>
          <a:xfrm>
            <a:off x="583575" y="1669275"/>
            <a:ext cx="1316399" cy="2103523"/>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0" name="Shape 390"/>
        <p:cNvGrpSpPr/>
        <p:nvPr/>
      </p:nvGrpSpPr>
      <p:grpSpPr>
        <a:xfrm>
          <a:off x="0" y="0"/>
          <a:ext cx="0" cy="0"/>
          <a:chOff x="0" y="0"/>
          <a:chExt cx="0" cy="0"/>
        </a:xfrm>
      </p:grpSpPr>
      <p:sp>
        <p:nvSpPr>
          <p:cNvPr id="391" name="Google Shape;391;p46"/>
          <p:cNvSpPr txBox="1"/>
          <p:nvPr>
            <p:ph type="title"/>
          </p:nvPr>
        </p:nvSpPr>
        <p:spPr>
          <a:xfrm>
            <a:off x="0" y="0"/>
            <a:ext cx="9144000" cy="572700"/>
          </a:xfrm>
          <a:prstGeom prst="rect">
            <a:avLst/>
          </a:prstGeom>
          <a:solidFill>
            <a:srgbClr val="BF9000"/>
          </a:solidFill>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Roboto"/>
                <a:ea typeface="Roboto"/>
                <a:cs typeface="Roboto"/>
                <a:sym typeface="Roboto"/>
              </a:rPr>
              <a:t>Sub-application Structure</a:t>
            </a:r>
            <a:endParaRPr>
              <a:solidFill>
                <a:srgbClr val="FFFFFF"/>
              </a:solidFill>
            </a:endParaRPr>
          </a:p>
        </p:txBody>
      </p:sp>
      <p:sp>
        <p:nvSpPr>
          <p:cNvPr id="392" name="Google Shape;392;p4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393" name="Google Shape;393;p46"/>
          <p:cNvPicPr preferRelativeResize="0"/>
          <p:nvPr/>
        </p:nvPicPr>
        <p:blipFill rotWithShape="1">
          <a:blip r:embed="rId3">
            <a:alphaModFix/>
          </a:blip>
          <a:srcRect b="119" l="0" r="0" t="0"/>
          <a:stretch/>
        </p:blipFill>
        <p:spPr>
          <a:xfrm>
            <a:off x="2179475" y="645575"/>
            <a:ext cx="4785050" cy="4352052"/>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7" name="Shape 397"/>
        <p:cNvGrpSpPr/>
        <p:nvPr/>
      </p:nvGrpSpPr>
      <p:grpSpPr>
        <a:xfrm>
          <a:off x="0" y="0"/>
          <a:ext cx="0" cy="0"/>
          <a:chOff x="0" y="0"/>
          <a:chExt cx="0" cy="0"/>
        </a:xfrm>
      </p:grpSpPr>
      <p:sp>
        <p:nvSpPr>
          <p:cNvPr id="398" name="Google Shape;398;p47"/>
          <p:cNvSpPr txBox="1"/>
          <p:nvPr>
            <p:ph type="title"/>
          </p:nvPr>
        </p:nvSpPr>
        <p:spPr>
          <a:xfrm>
            <a:off x="0" y="0"/>
            <a:ext cx="9144000" cy="572700"/>
          </a:xfrm>
          <a:prstGeom prst="rect">
            <a:avLst/>
          </a:prstGeom>
          <a:solidFill>
            <a:srgbClr val="BF9000"/>
          </a:solidFill>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Roboto"/>
                <a:ea typeface="Roboto"/>
                <a:cs typeface="Roboto"/>
                <a:sym typeface="Roboto"/>
              </a:rPr>
              <a:t>A Few Core Sub-app. Files</a:t>
            </a:r>
            <a:endParaRPr>
              <a:solidFill>
                <a:srgbClr val="FFFFFF"/>
              </a:solidFill>
            </a:endParaRPr>
          </a:p>
        </p:txBody>
      </p:sp>
      <p:sp>
        <p:nvSpPr>
          <p:cNvPr id="399" name="Google Shape;399;p4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00" name="Google Shape;400;p47"/>
          <p:cNvSpPr txBox="1"/>
          <p:nvPr>
            <p:ph idx="1" type="body"/>
          </p:nvPr>
        </p:nvSpPr>
        <p:spPr>
          <a:xfrm>
            <a:off x="0" y="670400"/>
            <a:ext cx="9144000" cy="496800"/>
          </a:xfrm>
          <a:prstGeom prst="rect">
            <a:avLst/>
          </a:prstGeom>
        </p:spPr>
        <p:txBody>
          <a:bodyPr anchorCtr="0" anchor="ctr" bIns="91425" lIns="91425" spcFirstLastPara="1" rIns="91425" wrap="square" tIns="91425">
            <a:noAutofit/>
          </a:bodyPr>
          <a:lstStyle/>
          <a:p>
            <a:pPr indent="0" lvl="0" marL="0" rtl="0" algn="ctr">
              <a:lnSpc>
                <a:spcPct val="115000"/>
              </a:lnSpc>
              <a:spcBef>
                <a:spcPts val="1000"/>
              </a:spcBef>
              <a:spcAft>
                <a:spcPts val="1600"/>
              </a:spcAft>
              <a:buNone/>
            </a:pPr>
            <a:r>
              <a:rPr lang="en" sz="2400">
                <a:solidFill>
                  <a:srgbClr val="595959"/>
                </a:solidFill>
                <a:highlight>
                  <a:schemeClr val="lt1"/>
                </a:highlight>
                <a:latin typeface="Roboto"/>
                <a:ea typeface="Roboto"/>
                <a:cs typeface="Roboto"/>
                <a:sym typeface="Roboto"/>
              </a:rPr>
              <a:t>Ex: </a:t>
            </a:r>
            <a:r>
              <a:rPr lang="en" sz="2400">
                <a:solidFill>
                  <a:srgbClr val="595959"/>
                </a:solidFill>
                <a:highlight>
                  <a:schemeClr val="lt1"/>
                </a:highlight>
                <a:latin typeface="Roboto"/>
                <a:ea typeface="Roboto"/>
                <a:cs typeface="Roboto"/>
                <a:sym typeface="Roboto"/>
              </a:rPr>
              <a:t>the projects app.</a:t>
            </a:r>
            <a:endParaRPr sz="2400" strike="sngStrike">
              <a:solidFill>
                <a:srgbClr val="595959"/>
              </a:solidFill>
              <a:highlight>
                <a:schemeClr val="lt1"/>
              </a:highlight>
              <a:latin typeface="Roboto"/>
              <a:ea typeface="Roboto"/>
              <a:cs typeface="Roboto"/>
              <a:sym typeface="Roboto"/>
            </a:endParaRPr>
          </a:p>
        </p:txBody>
      </p:sp>
      <p:graphicFrame>
        <p:nvGraphicFramePr>
          <p:cNvPr id="401" name="Google Shape;401;p47"/>
          <p:cNvGraphicFramePr/>
          <p:nvPr/>
        </p:nvGraphicFramePr>
        <p:xfrm>
          <a:off x="952500" y="1820875"/>
          <a:ext cx="3000000" cy="3000000"/>
        </p:xfrm>
        <a:graphic>
          <a:graphicData uri="http://schemas.openxmlformats.org/drawingml/2006/table">
            <a:tbl>
              <a:tblPr>
                <a:noFill/>
                <a:tableStyleId>{F1ECE63E-0AE2-4BE4-B568-BE3746FDBBAD}</a:tableStyleId>
              </a:tblPr>
              <a:tblGrid>
                <a:gridCol w="2413000"/>
                <a:gridCol w="2413000"/>
                <a:gridCol w="2413000"/>
              </a:tblGrid>
              <a:tr h="381000">
                <a:tc gridSpan="3">
                  <a:txBody>
                    <a:bodyPr>
                      <a:noAutofit/>
                    </a:bodyPr>
                    <a:lstStyle/>
                    <a:p>
                      <a:pPr indent="0" lvl="0" marL="0" rtl="0" algn="ctr">
                        <a:spcBef>
                          <a:spcPts val="0"/>
                        </a:spcBef>
                        <a:spcAft>
                          <a:spcPts val="0"/>
                        </a:spcAft>
                        <a:buNone/>
                      </a:pPr>
                      <a:r>
                        <a:rPr b="1" lang="en" u="sng">
                          <a:latin typeface="Roboto Mono"/>
                          <a:ea typeface="Roboto Mono"/>
                          <a:cs typeface="Roboto Mono"/>
                          <a:sym typeface="Roboto Mono"/>
                        </a:rPr>
                        <a:t>summit/apps/projects folder</a:t>
                      </a:r>
                      <a:endParaRPr b="1" u="sng">
                        <a:latin typeface="Roboto Mono"/>
                        <a:ea typeface="Roboto Mono"/>
                        <a:cs typeface="Roboto Mono"/>
                        <a:sym typeface="Roboto Mono"/>
                      </a:endParaRPr>
                    </a:p>
                  </a:txBody>
                  <a:tcPr marT="91425" marB="91425" marR="91425" marL="91425"/>
                </a:tc>
                <a:tc hMerge="1"/>
                <a:tc hMerge="1"/>
              </a:tr>
              <a:tr h="381000">
                <a:tc>
                  <a:txBody>
                    <a:bodyPr>
                      <a:noAutofit/>
                    </a:bodyPr>
                    <a:lstStyle/>
                    <a:p>
                      <a:pPr indent="0" lvl="0" marL="0" rtl="0" algn="ctr">
                        <a:spcBef>
                          <a:spcPts val="0"/>
                        </a:spcBef>
                        <a:spcAft>
                          <a:spcPts val="0"/>
                        </a:spcAft>
                        <a:buNone/>
                      </a:pPr>
                      <a:r>
                        <a:rPr b="1" lang="en">
                          <a:latin typeface="Roboto Mono"/>
                          <a:ea typeface="Roboto Mono"/>
                          <a:cs typeface="Roboto Mono"/>
                          <a:sym typeface="Roboto Mono"/>
                        </a:rPr>
                        <a:t>models.py</a:t>
                      </a:r>
                      <a:endParaRPr b="1">
                        <a:latin typeface="Roboto Mono"/>
                        <a:ea typeface="Roboto Mono"/>
                        <a:cs typeface="Roboto Mono"/>
                        <a:sym typeface="Roboto Mono"/>
                      </a:endParaRPr>
                    </a:p>
                  </a:txBody>
                  <a:tcPr marT="91425" marB="91425" marR="91425" marL="91425"/>
                </a:tc>
                <a:tc>
                  <a:txBody>
                    <a:bodyPr>
                      <a:noAutofit/>
                    </a:bodyPr>
                    <a:lstStyle/>
                    <a:p>
                      <a:pPr indent="0" lvl="0" marL="0" rtl="0" algn="ctr">
                        <a:spcBef>
                          <a:spcPts val="0"/>
                        </a:spcBef>
                        <a:spcAft>
                          <a:spcPts val="0"/>
                        </a:spcAft>
                        <a:buNone/>
                      </a:pPr>
                      <a:r>
                        <a:rPr b="1" lang="en">
                          <a:latin typeface="Roboto Mono"/>
                          <a:ea typeface="Roboto Mono"/>
                          <a:cs typeface="Roboto Mono"/>
                          <a:sym typeface="Roboto Mono"/>
                        </a:rPr>
                        <a:t>urls.py</a:t>
                      </a:r>
                      <a:endParaRPr b="1">
                        <a:latin typeface="Roboto Mono"/>
                        <a:ea typeface="Roboto Mono"/>
                        <a:cs typeface="Roboto Mono"/>
                        <a:sym typeface="Roboto Mono"/>
                      </a:endParaRPr>
                    </a:p>
                  </a:txBody>
                  <a:tcPr marT="91425" marB="91425" marR="91425" marL="91425"/>
                </a:tc>
                <a:tc>
                  <a:txBody>
                    <a:bodyPr>
                      <a:noAutofit/>
                    </a:bodyPr>
                    <a:lstStyle/>
                    <a:p>
                      <a:pPr indent="0" lvl="0" marL="0" rtl="0" algn="ctr">
                        <a:spcBef>
                          <a:spcPts val="0"/>
                        </a:spcBef>
                        <a:spcAft>
                          <a:spcPts val="0"/>
                        </a:spcAft>
                        <a:buNone/>
                      </a:pPr>
                      <a:r>
                        <a:rPr b="1" lang="en">
                          <a:latin typeface="Roboto Mono"/>
                          <a:ea typeface="Roboto Mono"/>
                          <a:cs typeface="Roboto Mono"/>
                          <a:sym typeface="Roboto Mono"/>
                        </a:rPr>
                        <a:t>views.py</a:t>
                      </a:r>
                      <a:endParaRPr b="1">
                        <a:latin typeface="Roboto Mono"/>
                        <a:ea typeface="Roboto Mono"/>
                        <a:cs typeface="Roboto Mono"/>
                        <a:sym typeface="Roboto Mono"/>
                      </a:endParaRPr>
                    </a:p>
                  </a:txBody>
                  <a:tcPr marT="91425" marB="91425" marR="91425" marL="91425"/>
                </a:tc>
              </a:tr>
              <a:tr h="381000">
                <a:tc>
                  <a:txBody>
                    <a:bodyPr>
                      <a:noAutofit/>
                    </a:bodyPr>
                    <a:lstStyle/>
                    <a:p>
                      <a:pPr indent="0" lvl="0" marL="0" rtl="0" algn="ctr">
                        <a:spcBef>
                          <a:spcPts val="0"/>
                        </a:spcBef>
                        <a:spcAft>
                          <a:spcPts val="0"/>
                        </a:spcAft>
                        <a:buNone/>
                      </a:pPr>
                      <a:r>
                        <a:rPr lang="en">
                          <a:latin typeface="Roboto Mono"/>
                          <a:ea typeface="Roboto Mono"/>
                          <a:cs typeface="Roboto Mono"/>
                          <a:sym typeface="Roboto Mono"/>
                        </a:rPr>
                        <a:t>Database Models</a:t>
                      </a:r>
                      <a:endParaRPr>
                        <a:latin typeface="Roboto Mono"/>
                        <a:ea typeface="Roboto Mono"/>
                        <a:cs typeface="Roboto Mono"/>
                        <a:sym typeface="Roboto Mono"/>
                      </a:endParaRPr>
                    </a:p>
                  </a:txBody>
                  <a:tcPr marT="91425" marB="91425" marR="91425" marL="91425"/>
                </a:tc>
                <a:tc>
                  <a:txBody>
                    <a:bodyPr>
                      <a:noAutofit/>
                    </a:bodyPr>
                    <a:lstStyle/>
                    <a:p>
                      <a:pPr indent="0" lvl="0" marL="0" rtl="0" algn="ctr">
                        <a:spcBef>
                          <a:spcPts val="0"/>
                        </a:spcBef>
                        <a:spcAft>
                          <a:spcPts val="0"/>
                        </a:spcAft>
                        <a:buNone/>
                      </a:pPr>
                      <a:r>
                        <a:rPr lang="en">
                          <a:latin typeface="Roboto Mono"/>
                          <a:ea typeface="Roboto Mono"/>
                          <a:cs typeface="Roboto Mono"/>
                          <a:sym typeface="Roboto Mono"/>
                        </a:rPr>
                        <a:t>Route Controller</a:t>
                      </a:r>
                      <a:endParaRPr>
                        <a:latin typeface="Roboto Mono"/>
                        <a:ea typeface="Roboto Mono"/>
                        <a:cs typeface="Roboto Mono"/>
                        <a:sym typeface="Roboto Mono"/>
                      </a:endParaRPr>
                    </a:p>
                  </a:txBody>
                  <a:tcPr marT="91425" marB="91425" marR="91425" marL="91425"/>
                </a:tc>
                <a:tc>
                  <a:txBody>
                    <a:bodyPr>
                      <a:noAutofit/>
                    </a:bodyPr>
                    <a:lstStyle/>
                    <a:p>
                      <a:pPr indent="0" lvl="0" marL="0" rtl="0" algn="ctr">
                        <a:spcBef>
                          <a:spcPts val="0"/>
                        </a:spcBef>
                        <a:spcAft>
                          <a:spcPts val="0"/>
                        </a:spcAft>
                        <a:buNone/>
                      </a:pPr>
                      <a:r>
                        <a:rPr lang="en">
                          <a:latin typeface="Roboto Mono"/>
                          <a:ea typeface="Roboto Mono"/>
                          <a:cs typeface="Roboto Mono"/>
                          <a:sym typeface="Roboto Mono"/>
                        </a:rPr>
                        <a:t>Generating Views</a:t>
                      </a:r>
                      <a:endParaRPr>
                        <a:latin typeface="Roboto Mono"/>
                        <a:ea typeface="Roboto Mono"/>
                        <a:cs typeface="Roboto Mono"/>
                        <a:sym typeface="Roboto Mono"/>
                      </a:endParaRPr>
                    </a:p>
                  </a:txBody>
                  <a:tcPr marT="91425" marB="91425" marR="91425" marL="91425"/>
                </a:tc>
              </a:tr>
              <a:tr h="381000">
                <a:tc>
                  <a:txBody>
                    <a:bodyPr>
                      <a:noAutofit/>
                    </a:bodyPr>
                    <a:lstStyle/>
                    <a:p>
                      <a:pPr indent="0" lvl="0" marL="0" rtl="0" algn="l">
                        <a:spcBef>
                          <a:spcPts val="0"/>
                        </a:spcBef>
                        <a:spcAft>
                          <a:spcPts val="0"/>
                        </a:spcAft>
                        <a:buNone/>
                      </a:pPr>
                      <a:r>
                        <a:rPr lang="en">
                          <a:latin typeface="Roboto"/>
                          <a:ea typeface="Roboto"/>
                          <a:cs typeface="Roboto"/>
                          <a:sym typeface="Roboto"/>
                        </a:rPr>
                        <a:t>Project</a:t>
                      </a:r>
                      <a:endParaRPr>
                        <a:latin typeface="Roboto"/>
                        <a:ea typeface="Roboto"/>
                        <a:cs typeface="Roboto"/>
                        <a:sym typeface="Roboto"/>
                      </a:endParaRPr>
                    </a:p>
                    <a:p>
                      <a:pPr indent="0" lvl="0" marL="0" rtl="0" algn="l">
                        <a:spcBef>
                          <a:spcPts val="0"/>
                        </a:spcBef>
                        <a:spcAft>
                          <a:spcPts val="0"/>
                        </a:spcAft>
                        <a:buNone/>
                      </a:pPr>
                      <a:r>
                        <a:rPr lang="en">
                          <a:latin typeface="Roboto"/>
                          <a:ea typeface="Roboto"/>
                          <a:cs typeface="Roboto"/>
                          <a:sym typeface="Roboto"/>
                        </a:rPr>
                        <a:t>Modification</a:t>
                      </a:r>
                      <a:endParaRPr>
                        <a:latin typeface="Roboto"/>
                        <a:ea typeface="Roboto"/>
                        <a:cs typeface="Roboto"/>
                        <a:sym typeface="Roboto"/>
                      </a:endParaRPr>
                    </a:p>
                    <a:p>
                      <a:pPr indent="0" lvl="0" marL="0" rtl="0" algn="l">
                        <a:spcBef>
                          <a:spcPts val="0"/>
                        </a:spcBef>
                        <a:spcAft>
                          <a:spcPts val="0"/>
                        </a:spcAft>
                        <a:buNone/>
                      </a:pPr>
                      <a:r>
                        <a:rPr lang="en">
                          <a:latin typeface="Roboto"/>
                          <a:ea typeface="Roboto"/>
                          <a:cs typeface="Roboto"/>
                          <a:sym typeface="Roboto"/>
                        </a:rPr>
                        <a:t>Revision</a:t>
                      </a:r>
                      <a:endParaRPr>
                        <a:latin typeface="Roboto"/>
                        <a:ea typeface="Roboto"/>
                        <a:cs typeface="Roboto"/>
                        <a:sym typeface="Roboto"/>
                      </a:endParaRPr>
                    </a:p>
                  </a:txBody>
                  <a:tcPr marT="91425" marB="91425" marR="91425" marL="91425"/>
                </a:tc>
                <a:tc>
                  <a:txBody>
                    <a:bodyPr>
                      <a:noAutofit/>
                    </a:bodyPr>
                    <a:lstStyle/>
                    <a:p>
                      <a:pPr indent="0" lvl="0" marL="0" rtl="0" algn="l">
                        <a:spcBef>
                          <a:spcPts val="0"/>
                        </a:spcBef>
                        <a:spcAft>
                          <a:spcPts val="0"/>
                        </a:spcAft>
                        <a:buNone/>
                      </a:pPr>
                      <a:r>
                        <a:rPr lang="en">
                          <a:latin typeface="Roboto"/>
                          <a:ea typeface="Roboto"/>
                          <a:cs typeface="Roboto"/>
                          <a:sym typeface="Roboto"/>
                        </a:rPr>
                        <a:t>Index</a:t>
                      </a:r>
                      <a:endParaRPr>
                        <a:latin typeface="Roboto"/>
                        <a:ea typeface="Roboto"/>
                        <a:cs typeface="Roboto"/>
                        <a:sym typeface="Roboto"/>
                      </a:endParaRPr>
                    </a:p>
                    <a:p>
                      <a:pPr indent="0" lvl="0" marL="0" rtl="0" algn="l">
                        <a:spcBef>
                          <a:spcPts val="0"/>
                        </a:spcBef>
                        <a:spcAft>
                          <a:spcPts val="0"/>
                        </a:spcAft>
                        <a:buNone/>
                      </a:pPr>
                      <a:r>
                        <a:rPr lang="en" sz="900">
                          <a:latin typeface="Roboto Mono"/>
                          <a:ea typeface="Roboto Mono"/>
                          <a:cs typeface="Roboto Mono"/>
                          <a:sym typeface="Roboto Mono"/>
                        </a:rPr>
                        <a:t>“</a:t>
                      </a:r>
                      <a:r>
                        <a:rPr lang="en" sz="900">
                          <a:latin typeface="Roboto Mono"/>
                          <a:ea typeface="Roboto Mono"/>
                          <a:cs typeface="Roboto Mono"/>
                          <a:sym typeface="Roboto Mono"/>
                        </a:rPr>
                        <a:t>/projects”</a:t>
                      </a:r>
                      <a:endParaRPr sz="900">
                        <a:latin typeface="Roboto Mono"/>
                        <a:ea typeface="Roboto Mono"/>
                        <a:cs typeface="Roboto Mono"/>
                        <a:sym typeface="Roboto Mono"/>
                      </a:endParaRPr>
                    </a:p>
                    <a:p>
                      <a:pPr indent="0" lvl="0" marL="0" rtl="0" algn="l">
                        <a:spcBef>
                          <a:spcPts val="0"/>
                        </a:spcBef>
                        <a:spcAft>
                          <a:spcPts val="0"/>
                        </a:spcAft>
                        <a:buNone/>
                      </a:pPr>
                      <a:r>
                        <a:rPr lang="en">
                          <a:latin typeface="Roboto"/>
                          <a:ea typeface="Roboto"/>
                          <a:cs typeface="Roboto"/>
                          <a:sym typeface="Roboto"/>
                        </a:rPr>
                        <a:t>Add Project</a:t>
                      </a:r>
                      <a:endParaRPr>
                        <a:latin typeface="Roboto"/>
                        <a:ea typeface="Roboto"/>
                        <a:cs typeface="Roboto"/>
                        <a:sym typeface="Roboto"/>
                      </a:endParaRPr>
                    </a:p>
                    <a:p>
                      <a:pPr indent="0" lvl="0" marL="0" rtl="0" algn="l">
                        <a:spcBef>
                          <a:spcPts val="0"/>
                        </a:spcBef>
                        <a:spcAft>
                          <a:spcPts val="0"/>
                        </a:spcAft>
                        <a:buNone/>
                      </a:pPr>
                      <a:r>
                        <a:rPr lang="en" sz="900">
                          <a:latin typeface="Roboto Mono"/>
                          <a:ea typeface="Roboto Mono"/>
                          <a:cs typeface="Roboto Mono"/>
                          <a:sym typeface="Roboto Mono"/>
                        </a:rPr>
                        <a:t>“/projects/add”</a:t>
                      </a:r>
                      <a:endParaRPr sz="900">
                        <a:latin typeface="Roboto Mono"/>
                        <a:ea typeface="Roboto Mono"/>
                        <a:cs typeface="Roboto Mono"/>
                        <a:sym typeface="Roboto Mono"/>
                      </a:endParaRPr>
                    </a:p>
                    <a:p>
                      <a:pPr indent="0" lvl="0" marL="0" rtl="0" algn="l">
                        <a:spcBef>
                          <a:spcPts val="0"/>
                        </a:spcBef>
                        <a:spcAft>
                          <a:spcPts val="0"/>
                        </a:spcAft>
                        <a:buNone/>
                      </a:pPr>
                      <a:r>
                        <a:rPr lang="en">
                          <a:latin typeface="Roboto"/>
                          <a:ea typeface="Roboto"/>
                          <a:cs typeface="Roboto"/>
                          <a:sym typeface="Roboto"/>
                        </a:rPr>
                        <a:t>Project Details:</a:t>
                      </a:r>
                      <a:endParaRPr>
                        <a:latin typeface="Roboto"/>
                        <a:ea typeface="Roboto"/>
                        <a:cs typeface="Roboto"/>
                        <a:sym typeface="Roboto"/>
                      </a:endParaRPr>
                    </a:p>
                    <a:p>
                      <a:pPr indent="0" lvl="0" marL="0" rtl="0" algn="l">
                        <a:spcBef>
                          <a:spcPts val="0"/>
                        </a:spcBef>
                        <a:spcAft>
                          <a:spcPts val="0"/>
                        </a:spcAft>
                        <a:buNone/>
                      </a:pPr>
                      <a:r>
                        <a:rPr lang="en" sz="900">
                          <a:latin typeface="Roboto Mono"/>
                          <a:ea typeface="Roboto Mono"/>
                          <a:cs typeface="Roboto Mono"/>
                          <a:sym typeface="Roboto Mono"/>
                        </a:rPr>
                        <a:t>“/projects/detail/&lt;id&gt;”</a:t>
                      </a:r>
                      <a:endParaRPr sz="900">
                        <a:latin typeface="Roboto Mono"/>
                        <a:ea typeface="Roboto Mono"/>
                        <a:cs typeface="Roboto Mono"/>
                        <a:sym typeface="Roboto Mono"/>
                      </a:endParaRPr>
                    </a:p>
                    <a:p>
                      <a:pPr indent="0" lvl="0" marL="0" rtl="0" algn="l">
                        <a:spcBef>
                          <a:spcPts val="0"/>
                        </a:spcBef>
                        <a:spcAft>
                          <a:spcPts val="0"/>
                        </a:spcAft>
                        <a:buClr>
                          <a:schemeClr val="dk1"/>
                        </a:buClr>
                        <a:buSzPts val="1100"/>
                        <a:buFont typeface="Arial"/>
                        <a:buNone/>
                      </a:pPr>
                      <a:r>
                        <a:rPr lang="en">
                          <a:solidFill>
                            <a:schemeClr val="dk1"/>
                          </a:solidFill>
                          <a:latin typeface="Roboto"/>
                          <a:ea typeface="Roboto"/>
                          <a:cs typeface="Roboto"/>
                          <a:sym typeface="Roboto"/>
                        </a:rPr>
                        <a:t>Edit Project:</a:t>
                      </a:r>
                      <a:endParaRPr>
                        <a:solidFill>
                          <a:schemeClr val="dk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900">
                          <a:solidFill>
                            <a:schemeClr val="dk1"/>
                          </a:solidFill>
                          <a:latin typeface="Roboto Mono"/>
                          <a:ea typeface="Roboto Mono"/>
                          <a:cs typeface="Roboto Mono"/>
                          <a:sym typeface="Roboto Mono"/>
                        </a:rPr>
                        <a:t>“/projects/edit/&lt;id&gt;”</a:t>
                      </a:r>
                      <a:endParaRPr sz="900">
                        <a:latin typeface="Roboto Mono"/>
                        <a:ea typeface="Roboto Mono"/>
                        <a:cs typeface="Roboto Mono"/>
                        <a:sym typeface="Roboto Mono"/>
                      </a:endParaRPr>
                    </a:p>
                  </a:txBody>
                  <a:tcPr marT="91425" marB="91425" marR="91425" marL="91425"/>
                </a:tc>
                <a:tc>
                  <a:txBody>
                    <a:bodyPr>
                      <a:noAutofit/>
                    </a:bodyPr>
                    <a:lstStyle/>
                    <a:p>
                      <a:pPr indent="0" lvl="0" marL="0" rtl="0" algn="l">
                        <a:spcBef>
                          <a:spcPts val="0"/>
                        </a:spcBef>
                        <a:spcAft>
                          <a:spcPts val="0"/>
                        </a:spcAft>
                        <a:buNone/>
                      </a:pPr>
                      <a:r>
                        <a:rPr lang="en">
                          <a:latin typeface="Roboto"/>
                          <a:ea typeface="Roboto"/>
                          <a:cs typeface="Roboto"/>
                          <a:sym typeface="Roboto"/>
                        </a:rPr>
                        <a:t>Index - List View</a:t>
                      </a:r>
                      <a:endParaRPr>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900">
                          <a:solidFill>
                            <a:schemeClr val="dk1"/>
                          </a:solidFill>
                          <a:latin typeface="Roboto Mono"/>
                          <a:ea typeface="Roboto Mono"/>
                          <a:cs typeface="Roboto Mono"/>
                          <a:sym typeface="Roboto Mono"/>
                        </a:rPr>
                        <a:t>“templates/index.html”</a:t>
                      </a:r>
                      <a:endParaRPr sz="900">
                        <a:latin typeface="Roboto"/>
                        <a:ea typeface="Roboto"/>
                        <a:cs typeface="Roboto"/>
                        <a:sym typeface="Roboto"/>
                      </a:endParaRPr>
                    </a:p>
                    <a:p>
                      <a:pPr indent="0" lvl="0" marL="0" rtl="0" algn="l">
                        <a:spcBef>
                          <a:spcPts val="0"/>
                        </a:spcBef>
                        <a:spcAft>
                          <a:spcPts val="0"/>
                        </a:spcAft>
                        <a:buNone/>
                      </a:pPr>
                      <a:r>
                        <a:rPr lang="en">
                          <a:latin typeface="Roboto"/>
                          <a:ea typeface="Roboto"/>
                          <a:cs typeface="Roboto"/>
                          <a:sym typeface="Roboto"/>
                        </a:rPr>
                        <a:t>Add Project - Create View</a:t>
                      </a:r>
                      <a:endParaRPr>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900">
                          <a:solidFill>
                            <a:schemeClr val="dk1"/>
                          </a:solidFill>
                          <a:latin typeface="Roboto Mono"/>
                          <a:ea typeface="Roboto Mono"/>
                          <a:cs typeface="Roboto Mono"/>
                          <a:sym typeface="Roboto Mono"/>
                        </a:rPr>
                        <a:t>“templates/project_create.html”</a:t>
                      </a:r>
                      <a:endParaRPr sz="900">
                        <a:latin typeface="Roboto"/>
                        <a:ea typeface="Roboto"/>
                        <a:cs typeface="Roboto"/>
                        <a:sym typeface="Roboto"/>
                      </a:endParaRPr>
                    </a:p>
                    <a:p>
                      <a:pPr indent="0" lvl="0" marL="0" rtl="0" algn="l">
                        <a:spcBef>
                          <a:spcPts val="0"/>
                        </a:spcBef>
                        <a:spcAft>
                          <a:spcPts val="0"/>
                        </a:spcAft>
                        <a:buNone/>
                      </a:pPr>
                      <a:r>
                        <a:rPr lang="en">
                          <a:latin typeface="Roboto"/>
                          <a:ea typeface="Roboto"/>
                          <a:cs typeface="Roboto"/>
                          <a:sym typeface="Roboto"/>
                        </a:rPr>
                        <a:t>Project Details - Detail View</a:t>
                      </a:r>
                      <a:endParaRPr>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900">
                          <a:solidFill>
                            <a:schemeClr val="dk1"/>
                          </a:solidFill>
                          <a:latin typeface="Roboto Mono"/>
                          <a:ea typeface="Roboto Mono"/>
                          <a:cs typeface="Roboto Mono"/>
                          <a:sym typeface="Roboto Mono"/>
                        </a:rPr>
                        <a:t>“templates/project_list.html”</a:t>
                      </a:r>
                      <a:endParaRPr sz="900">
                        <a:latin typeface="Roboto"/>
                        <a:ea typeface="Roboto"/>
                        <a:cs typeface="Roboto"/>
                        <a:sym typeface="Roboto"/>
                      </a:endParaRPr>
                    </a:p>
                    <a:p>
                      <a:pPr indent="0" lvl="0" marL="0" rtl="0" algn="l">
                        <a:spcBef>
                          <a:spcPts val="0"/>
                        </a:spcBef>
                        <a:spcAft>
                          <a:spcPts val="0"/>
                        </a:spcAft>
                        <a:buNone/>
                      </a:pPr>
                      <a:r>
                        <a:rPr lang="en">
                          <a:latin typeface="Roboto"/>
                          <a:ea typeface="Roboto"/>
                          <a:cs typeface="Roboto"/>
                          <a:sym typeface="Roboto"/>
                        </a:rPr>
                        <a:t>Edit Project - Update View</a:t>
                      </a:r>
                      <a:endParaRPr>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900">
                          <a:solidFill>
                            <a:schemeClr val="dk1"/>
                          </a:solidFill>
                          <a:latin typeface="Roboto Mono"/>
                          <a:ea typeface="Roboto Mono"/>
                          <a:cs typeface="Roboto Mono"/>
                          <a:sym typeface="Roboto Mono"/>
                        </a:rPr>
                        <a:t>“templates/project_update.html”</a:t>
                      </a:r>
                      <a:endParaRPr sz="900">
                        <a:latin typeface="Roboto"/>
                        <a:ea typeface="Roboto"/>
                        <a:cs typeface="Roboto"/>
                        <a:sym typeface="Roboto"/>
                      </a:endParaRPr>
                    </a:p>
                  </a:txBody>
                  <a:tcPr marT="91425" marB="91425" marR="91425" marL="91425"/>
                </a:tc>
              </a:tr>
            </a:tbl>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5" name="Shape 405"/>
        <p:cNvGrpSpPr/>
        <p:nvPr/>
      </p:nvGrpSpPr>
      <p:grpSpPr>
        <a:xfrm>
          <a:off x="0" y="0"/>
          <a:ext cx="0" cy="0"/>
          <a:chOff x="0" y="0"/>
          <a:chExt cx="0" cy="0"/>
        </a:xfrm>
      </p:grpSpPr>
      <p:sp>
        <p:nvSpPr>
          <p:cNvPr id="406" name="Google Shape;406;p48"/>
          <p:cNvSpPr txBox="1"/>
          <p:nvPr>
            <p:ph type="title"/>
          </p:nvPr>
        </p:nvSpPr>
        <p:spPr>
          <a:xfrm>
            <a:off x="0" y="0"/>
            <a:ext cx="9144000" cy="572700"/>
          </a:xfrm>
          <a:prstGeom prst="rect">
            <a:avLst/>
          </a:prstGeom>
          <a:solidFill>
            <a:srgbClr val="000000"/>
          </a:solidFill>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Roboto"/>
                <a:ea typeface="Roboto"/>
                <a:cs typeface="Roboto"/>
                <a:sym typeface="Roboto"/>
              </a:rPr>
              <a:t>Current Status - Autofill</a:t>
            </a:r>
            <a:endParaRPr>
              <a:solidFill>
                <a:srgbClr val="FFFFFF"/>
              </a:solidFill>
            </a:endParaRPr>
          </a:p>
        </p:txBody>
      </p:sp>
      <p:sp>
        <p:nvSpPr>
          <p:cNvPr id="407" name="Google Shape;407;p4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408" name="Google Shape;408;p48"/>
          <p:cNvPicPr preferRelativeResize="0"/>
          <p:nvPr/>
        </p:nvPicPr>
        <p:blipFill>
          <a:blip r:embed="rId3">
            <a:alphaModFix/>
          </a:blip>
          <a:stretch>
            <a:fillRect/>
          </a:stretch>
        </p:blipFill>
        <p:spPr>
          <a:xfrm>
            <a:off x="285601" y="567413"/>
            <a:ext cx="8572802" cy="4008675"/>
          </a:xfrm>
          <a:prstGeom prst="rect">
            <a:avLst/>
          </a:prstGeom>
          <a:noFill/>
          <a:ln>
            <a:noFill/>
          </a:ln>
          <a:effectLst>
            <a:outerShdw blurRad="228600" rotWithShape="0" algn="bl" dir="10800000" dist="38100">
              <a:srgbClr val="000000">
                <a:alpha val="50000"/>
              </a:srgbClr>
            </a:outerShdw>
          </a:effectLst>
        </p:spPr>
      </p:pic>
      <p:sp>
        <p:nvSpPr>
          <p:cNvPr id="409" name="Google Shape;409;p48"/>
          <p:cNvSpPr txBox="1"/>
          <p:nvPr/>
        </p:nvSpPr>
        <p:spPr>
          <a:xfrm>
            <a:off x="778500" y="4722925"/>
            <a:ext cx="7587000" cy="333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baseline="30000" lang="en" sz="2400">
                <a:latin typeface="Roboto"/>
                <a:ea typeface="Roboto"/>
                <a:cs typeface="Roboto"/>
                <a:sym typeface="Roboto"/>
              </a:rPr>
              <a:t>Decreasing entry lag time </a:t>
            </a:r>
            <a:r>
              <a:rPr baseline="30000" lang="en" sz="2400">
                <a:latin typeface="Roboto"/>
                <a:ea typeface="Roboto"/>
                <a:cs typeface="Roboto"/>
                <a:sym typeface="Roboto"/>
              </a:rPr>
              <a:t>of project data</a:t>
            </a:r>
            <a:endParaRPr baseline="30000" sz="2400">
              <a:latin typeface="Roboto"/>
              <a:ea typeface="Roboto"/>
              <a:cs typeface="Roboto"/>
              <a:sym typeface="Roboto"/>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3" name="Shape 413"/>
        <p:cNvGrpSpPr/>
        <p:nvPr/>
      </p:nvGrpSpPr>
      <p:grpSpPr>
        <a:xfrm>
          <a:off x="0" y="0"/>
          <a:ext cx="0" cy="0"/>
          <a:chOff x="0" y="0"/>
          <a:chExt cx="0" cy="0"/>
        </a:xfrm>
      </p:grpSpPr>
      <p:sp>
        <p:nvSpPr>
          <p:cNvPr id="414" name="Google Shape;414;p4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15" name="Google Shape;415;p49"/>
          <p:cNvSpPr txBox="1"/>
          <p:nvPr>
            <p:ph type="title"/>
          </p:nvPr>
        </p:nvSpPr>
        <p:spPr>
          <a:xfrm>
            <a:off x="0" y="0"/>
            <a:ext cx="9144000" cy="572700"/>
          </a:xfrm>
          <a:prstGeom prst="rect">
            <a:avLst/>
          </a:prstGeom>
          <a:solidFill>
            <a:schemeClr val="accent5"/>
          </a:solidFill>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rgbClr val="FFFFFF"/>
                </a:solidFill>
                <a:latin typeface="Roboto"/>
                <a:ea typeface="Roboto"/>
                <a:cs typeface="Roboto"/>
                <a:sym typeface="Roboto"/>
              </a:rPr>
              <a:t>Usability Test Flow</a:t>
            </a:r>
            <a:endParaRPr b="1">
              <a:solidFill>
                <a:srgbClr val="FFFFFF"/>
              </a:solidFill>
              <a:latin typeface="Roboto"/>
              <a:ea typeface="Roboto"/>
              <a:cs typeface="Roboto"/>
              <a:sym typeface="Roboto"/>
            </a:endParaRPr>
          </a:p>
        </p:txBody>
      </p:sp>
      <p:sp>
        <p:nvSpPr>
          <p:cNvPr id="416" name="Google Shape;416;p4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17" name="Google Shape;417;p49"/>
          <p:cNvSpPr txBox="1"/>
          <p:nvPr/>
        </p:nvSpPr>
        <p:spPr>
          <a:xfrm>
            <a:off x="156600" y="1211700"/>
            <a:ext cx="4415400" cy="272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444444"/>
                </a:solidFill>
                <a:latin typeface="Roboto"/>
                <a:ea typeface="Roboto"/>
                <a:cs typeface="Roboto"/>
                <a:sym typeface="Roboto"/>
              </a:rPr>
              <a:t>Example Metrics:</a:t>
            </a:r>
            <a:endParaRPr sz="2400">
              <a:solidFill>
                <a:srgbClr val="444444"/>
              </a:solidFill>
              <a:latin typeface="Roboto"/>
              <a:ea typeface="Roboto"/>
              <a:cs typeface="Roboto"/>
              <a:sym typeface="Roboto"/>
            </a:endParaRPr>
          </a:p>
          <a:p>
            <a:pPr indent="0" lvl="0" marL="0" rtl="0" algn="l">
              <a:spcBef>
                <a:spcPts val="0"/>
              </a:spcBef>
              <a:spcAft>
                <a:spcPts val="0"/>
              </a:spcAft>
              <a:buNone/>
            </a:pPr>
            <a:r>
              <a:t/>
            </a:r>
            <a:endParaRPr sz="2400">
              <a:solidFill>
                <a:srgbClr val="444444"/>
              </a:solidFill>
              <a:latin typeface="Roboto"/>
              <a:ea typeface="Roboto"/>
              <a:cs typeface="Roboto"/>
              <a:sym typeface="Roboto"/>
            </a:endParaRPr>
          </a:p>
          <a:p>
            <a:pPr indent="-381000" lvl="0" marL="457200" rtl="0" algn="l">
              <a:spcBef>
                <a:spcPts val="0"/>
              </a:spcBef>
              <a:spcAft>
                <a:spcPts val="0"/>
              </a:spcAft>
              <a:buClr>
                <a:srgbClr val="444444"/>
              </a:buClr>
              <a:buSzPts val="2400"/>
              <a:buFont typeface="Roboto"/>
              <a:buChar char="●"/>
            </a:pPr>
            <a:r>
              <a:rPr lang="en" sz="2400">
                <a:solidFill>
                  <a:srgbClr val="444444"/>
                </a:solidFill>
                <a:latin typeface="Roboto"/>
                <a:ea typeface="Roboto"/>
                <a:cs typeface="Roboto"/>
                <a:sym typeface="Roboto"/>
              </a:rPr>
              <a:t>Timing how long it takes to create a project</a:t>
            </a:r>
            <a:endParaRPr sz="2400">
              <a:solidFill>
                <a:srgbClr val="444444"/>
              </a:solidFill>
              <a:latin typeface="Roboto"/>
              <a:ea typeface="Roboto"/>
              <a:cs typeface="Roboto"/>
              <a:sym typeface="Roboto"/>
            </a:endParaRPr>
          </a:p>
          <a:p>
            <a:pPr indent="0" lvl="0" marL="0" rtl="0" algn="l">
              <a:spcBef>
                <a:spcPts val="0"/>
              </a:spcBef>
              <a:spcAft>
                <a:spcPts val="0"/>
              </a:spcAft>
              <a:buNone/>
            </a:pPr>
            <a:r>
              <a:t/>
            </a:r>
            <a:endParaRPr sz="2400">
              <a:solidFill>
                <a:srgbClr val="444444"/>
              </a:solidFill>
              <a:latin typeface="Roboto"/>
              <a:ea typeface="Roboto"/>
              <a:cs typeface="Roboto"/>
              <a:sym typeface="Roboto"/>
            </a:endParaRPr>
          </a:p>
          <a:p>
            <a:pPr indent="-381000" lvl="0" marL="457200" rtl="0" algn="l">
              <a:spcBef>
                <a:spcPts val="0"/>
              </a:spcBef>
              <a:spcAft>
                <a:spcPts val="0"/>
              </a:spcAft>
              <a:buClr>
                <a:srgbClr val="444444"/>
              </a:buClr>
              <a:buSzPts val="2400"/>
              <a:buFont typeface="Roboto"/>
              <a:buChar char="●"/>
            </a:pPr>
            <a:r>
              <a:rPr lang="en" sz="2400">
                <a:solidFill>
                  <a:srgbClr val="444444"/>
                </a:solidFill>
                <a:latin typeface="Roboto"/>
                <a:ea typeface="Roboto"/>
                <a:cs typeface="Roboto"/>
                <a:sym typeface="Roboto"/>
              </a:rPr>
              <a:t>Counting clicks to create project</a:t>
            </a:r>
            <a:endParaRPr sz="2400">
              <a:solidFill>
                <a:srgbClr val="444444"/>
              </a:solidFill>
              <a:latin typeface="Roboto"/>
              <a:ea typeface="Roboto"/>
              <a:cs typeface="Roboto"/>
              <a:sym typeface="Roboto"/>
            </a:endParaRPr>
          </a:p>
        </p:txBody>
      </p:sp>
      <p:pic>
        <p:nvPicPr>
          <p:cNvPr id="418" name="Google Shape;418;p49"/>
          <p:cNvPicPr preferRelativeResize="0"/>
          <p:nvPr/>
        </p:nvPicPr>
        <p:blipFill>
          <a:blip r:embed="rId3">
            <a:alphaModFix/>
          </a:blip>
          <a:stretch>
            <a:fillRect/>
          </a:stretch>
        </p:blipFill>
        <p:spPr>
          <a:xfrm>
            <a:off x="4724400" y="743325"/>
            <a:ext cx="3595658" cy="417188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7" name="Shape 127"/>
        <p:cNvGrpSpPr/>
        <p:nvPr/>
      </p:nvGrpSpPr>
      <p:grpSpPr>
        <a:xfrm>
          <a:off x="0" y="0"/>
          <a:ext cx="0" cy="0"/>
          <a:chOff x="0" y="0"/>
          <a:chExt cx="0" cy="0"/>
        </a:xfrm>
      </p:grpSpPr>
      <p:sp>
        <p:nvSpPr>
          <p:cNvPr id="128" name="Google Shape;128;p16"/>
          <p:cNvSpPr txBox="1"/>
          <p:nvPr>
            <p:ph type="title"/>
          </p:nvPr>
        </p:nvSpPr>
        <p:spPr>
          <a:xfrm>
            <a:off x="0" y="0"/>
            <a:ext cx="9144000" cy="572700"/>
          </a:xfrm>
          <a:prstGeom prst="rect">
            <a:avLst/>
          </a:prstGeom>
          <a:solidFill>
            <a:srgbClr val="6AA84F"/>
          </a:solidFill>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rgbClr val="FFFFFF"/>
                </a:solidFill>
                <a:latin typeface="Roboto"/>
                <a:ea typeface="Roboto"/>
                <a:cs typeface="Roboto"/>
                <a:sym typeface="Roboto"/>
              </a:rPr>
              <a:t>Problems</a:t>
            </a:r>
            <a:endParaRPr b="1">
              <a:solidFill>
                <a:srgbClr val="FFFFFF"/>
              </a:solidFill>
              <a:latin typeface="Roboto"/>
              <a:ea typeface="Roboto"/>
              <a:cs typeface="Roboto"/>
              <a:sym typeface="Roboto"/>
            </a:endParaRPr>
          </a:p>
          <a:p>
            <a:pPr indent="0" lvl="0" marL="0" rtl="0" algn="l">
              <a:spcBef>
                <a:spcPts val="0"/>
              </a:spcBef>
              <a:spcAft>
                <a:spcPts val="0"/>
              </a:spcAft>
              <a:buNone/>
            </a:pPr>
            <a:r>
              <a:t/>
            </a:r>
            <a:endParaRPr>
              <a:solidFill>
                <a:srgbClr val="FFFFFF"/>
              </a:solidFill>
            </a:endParaRPr>
          </a:p>
        </p:txBody>
      </p:sp>
      <p:sp>
        <p:nvSpPr>
          <p:cNvPr id="129" name="Google Shape;129;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grpSp>
        <p:nvGrpSpPr>
          <p:cNvPr id="130" name="Google Shape;130;p16"/>
          <p:cNvGrpSpPr/>
          <p:nvPr/>
        </p:nvGrpSpPr>
        <p:grpSpPr>
          <a:xfrm>
            <a:off x="794926" y="1433725"/>
            <a:ext cx="2024671" cy="1779250"/>
            <a:chOff x="3384575" y="1433725"/>
            <a:chExt cx="2015400" cy="1779250"/>
          </a:xfrm>
        </p:grpSpPr>
        <p:sp>
          <p:nvSpPr>
            <p:cNvPr id="131" name="Google Shape;131;p16"/>
            <p:cNvSpPr/>
            <p:nvPr/>
          </p:nvSpPr>
          <p:spPr>
            <a:xfrm>
              <a:off x="3485717" y="3079475"/>
              <a:ext cx="1294800" cy="133500"/>
            </a:xfrm>
            <a:prstGeom prst="rect">
              <a:avLst/>
            </a:pr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16"/>
            <p:cNvSpPr txBox="1"/>
            <p:nvPr/>
          </p:nvSpPr>
          <p:spPr>
            <a:xfrm>
              <a:off x="3384575" y="1433725"/>
              <a:ext cx="2015400" cy="90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rgbClr val="666666"/>
                  </a:solidFill>
                  <a:latin typeface="Roboto"/>
                  <a:ea typeface="Roboto"/>
                  <a:cs typeface="Roboto"/>
                  <a:sym typeface="Roboto"/>
                </a:rPr>
                <a:t>Proposal</a:t>
              </a:r>
              <a:br>
                <a:rPr b="1" lang="en" sz="2000">
                  <a:latin typeface="Roboto"/>
                  <a:ea typeface="Roboto"/>
                  <a:cs typeface="Roboto"/>
                  <a:sym typeface="Roboto"/>
                </a:rPr>
              </a:br>
              <a:endParaRPr b="1" sz="800">
                <a:latin typeface="Roboto"/>
                <a:ea typeface="Roboto"/>
                <a:cs typeface="Roboto"/>
                <a:sym typeface="Roboto"/>
              </a:endParaRPr>
            </a:p>
            <a:p>
              <a:pPr indent="0" lvl="0" marL="0" rtl="0" algn="l">
                <a:spcBef>
                  <a:spcPts val="0"/>
                </a:spcBef>
                <a:spcAft>
                  <a:spcPts val="1600"/>
                </a:spcAft>
                <a:buNone/>
              </a:pPr>
              <a:r>
                <a:rPr lang="en" sz="1200">
                  <a:latin typeface="Roboto"/>
                  <a:ea typeface="Roboto"/>
                  <a:cs typeface="Roboto"/>
                  <a:sym typeface="Roboto"/>
                </a:rPr>
                <a:t>Allow organizations to </a:t>
              </a:r>
              <a:r>
                <a:rPr b="1" lang="en" sz="1200">
                  <a:latin typeface="Roboto"/>
                  <a:ea typeface="Roboto"/>
                  <a:cs typeface="Roboto"/>
                  <a:sym typeface="Roboto"/>
                </a:rPr>
                <a:t>Submit</a:t>
              </a:r>
              <a:r>
                <a:rPr lang="en" sz="1200">
                  <a:latin typeface="Roboto"/>
                  <a:ea typeface="Roboto"/>
                  <a:cs typeface="Roboto"/>
                  <a:sym typeface="Roboto"/>
                </a:rPr>
                <a:t> proposals</a:t>
              </a:r>
              <a:endParaRPr sz="1200">
                <a:latin typeface="Roboto"/>
                <a:ea typeface="Roboto"/>
                <a:cs typeface="Roboto"/>
                <a:sym typeface="Roboto"/>
              </a:endParaRPr>
            </a:p>
          </p:txBody>
        </p:sp>
        <p:grpSp>
          <p:nvGrpSpPr>
            <p:cNvPr id="133" name="Google Shape;133;p16"/>
            <p:cNvGrpSpPr/>
            <p:nvPr/>
          </p:nvGrpSpPr>
          <p:grpSpPr>
            <a:xfrm>
              <a:off x="3435870" y="2800065"/>
              <a:ext cx="92400" cy="411825"/>
              <a:chOff x="845575" y="2563700"/>
              <a:chExt cx="92400" cy="411825"/>
            </a:xfrm>
          </p:grpSpPr>
          <p:sp>
            <p:nvSpPr>
              <p:cNvPr id="134" name="Google Shape;134;p16"/>
              <p:cNvSpPr/>
              <p:nvPr/>
            </p:nvSpPr>
            <p:spPr>
              <a:xfrm>
                <a:off x="845575"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35" name="Google Shape;135;p16"/>
              <p:cNvCxnSpPr/>
              <p:nvPr/>
            </p:nvCxnSpPr>
            <p:spPr>
              <a:xfrm>
                <a:off x="891775" y="2616125"/>
                <a:ext cx="0" cy="359400"/>
              </a:xfrm>
              <a:prstGeom prst="straightConnector1">
                <a:avLst/>
              </a:prstGeom>
              <a:noFill/>
              <a:ln cap="flat" cmpd="sng" w="9525">
                <a:solidFill>
                  <a:srgbClr val="000000"/>
                </a:solidFill>
                <a:prstDash val="solid"/>
                <a:round/>
                <a:headEnd len="sm" w="sm" type="none"/>
                <a:tailEnd len="sm" w="sm" type="none"/>
              </a:ln>
            </p:spPr>
          </p:cxnSp>
        </p:grpSp>
      </p:grpSp>
      <p:grpSp>
        <p:nvGrpSpPr>
          <p:cNvPr id="136" name="Google Shape;136;p16"/>
          <p:cNvGrpSpPr/>
          <p:nvPr/>
        </p:nvGrpSpPr>
        <p:grpSpPr>
          <a:xfrm>
            <a:off x="2073400" y="3079467"/>
            <a:ext cx="1743900" cy="1356270"/>
            <a:chOff x="2073400" y="3079467"/>
            <a:chExt cx="1743900" cy="1356270"/>
          </a:xfrm>
        </p:grpSpPr>
        <p:sp>
          <p:nvSpPr>
            <p:cNvPr id="137" name="Google Shape;137;p16"/>
            <p:cNvSpPr/>
            <p:nvPr/>
          </p:nvSpPr>
          <p:spPr>
            <a:xfrm>
              <a:off x="2191011" y="3079475"/>
              <a:ext cx="1294800" cy="133500"/>
            </a:xfrm>
            <a:prstGeom prst="rect">
              <a:avLst/>
            </a:prstGeom>
            <a:solidFill>
              <a:srgbClr val="3D8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6"/>
            <p:cNvSpPr txBox="1"/>
            <p:nvPr/>
          </p:nvSpPr>
          <p:spPr>
            <a:xfrm>
              <a:off x="2073400" y="3514138"/>
              <a:ext cx="1743900" cy="92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rgbClr val="666666"/>
                  </a:solidFill>
                  <a:latin typeface="Roboto"/>
                  <a:ea typeface="Roboto"/>
                  <a:cs typeface="Roboto"/>
                  <a:sym typeface="Roboto"/>
                </a:rPr>
                <a:t>Drafting</a:t>
              </a:r>
              <a:br>
                <a:rPr b="1" lang="en" sz="2000">
                  <a:solidFill>
                    <a:schemeClr val="dk1"/>
                  </a:solidFill>
                  <a:latin typeface="Roboto"/>
                  <a:ea typeface="Roboto"/>
                  <a:cs typeface="Roboto"/>
                  <a:sym typeface="Roboto"/>
                </a:rPr>
              </a:br>
              <a:endParaRPr b="1" sz="800">
                <a:solidFill>
                  <a:schemeClr val="dk1"/>
                </a:solidFill>
                <a:latin typeface="Roboto"/>
                <a:ea typeface="Roboto"/>
                <a:cs typeface="Roboto"/>
                <a:sym typeface="Roboto"/>
              </a:endParaRPr>
            </a:p>
            <a:p>
              <a:pPr indent="0" lvl="0" marL="0" rtl="0" algn="l">
                <a:spcBef>
                  <a:spcPts val="0"/>
                </a:spcBef>
                <a:spcAft>
                  <a:spcPts val="1600"/>
                </a:spcAft>
                <a:buNone/>
              </a:pPr>
              <a:r>
                <a:rPr b="1" lang="en" sz="1200">
                  <a:solidFill>
                    <a:schemeClr val="dk1"/>
                  </a:solidFill>
                  <a:latin typeface="Roboto"/>
                  <a:ea typeface="Roboto"/>
                  <a:cs typeface="Roboto"/>
                  <a:sym typeface="Roboto"/>
                </a:rPr>
                <a:t>Validate </a:t>
              </a:r>
              <a:r>
                <a:rPr lang="en" sz="1200">
                  <a:solidFill>
                    <a:schemeClr val="dk1"/>
                  </a:solidFill>
                  <a:latin typeface="Roboto"/>
                  <a:ea typeface="Roboto"/>
                  <a:cs typeface="Roboto"/>
                  <a:sym typeface="Roboto"/>
                </a:rPr>
                <a:t>information on the contract</a:t>
              </a:r>
              <a:endParaRPr b="1" sz="2000">
                <a:latin typeface="Roboto"/>
                <a:ea typeface="Roboto"/>
                <a:cs typeface="Roboto"/>
                <a:sym typeface="Roboto"/>
              </a:endParaRPr>
            </a:p>
          </p:txBody>
        </p:sp>
        <p:grpSp>
          <p:nvGrpSpPr>
            <p:cNvPr id="139" name="Google Shape;139;p16"/>
            <p:cNvGrpSpPr/>
            <p:nvPr/>
          </p:nvGrpSpPr>
          <p:grpSpPr>
            <a:xfrm rot="10800000">
              <a:off x="2149293" y="3079467"/>
              <a:ext cx="92400" cy="411825"/>
              <a:chOff x="2072481" y="2563700"/>
              <a:chExt cx="92400" cy="411825"/>
            </a:xfrm>
          </p:grpSpPr>
          <p:cxnSp>
            <p:nvCxnSpPr>
              <p:cNvPr id="140" name="Google Shape;140;p16"/>
              <p:cNvCxnSpPr/>
              <p:nvPr/>
            </p:nvCxnSpPr>
            <p:spPr>
              <a:xfrm>
                <a:off x="2118681" y="2616125"/>
                <a:ext cx="0" cy="359400"/>
              </a:xfrm>
              <a:prstGeom prst="straightConnector1">
                <a:avLst/>
              </a:prstGeom>
              <a:noFill/>
              <a:ln cap="flat" cmpd="sng" w="9525">
                <a:solidFill>
                  <a:srgbClr val="000000"/>
                </a:solidFill>
                <a:prstDash val="solid"/>
                <a:round/>
                <a:headEnd len="sm" w="sm" type="none"/>
                <a:tailEnd len="sm" w="sm" type="none"/>
              </a:ln>
            </p:spPr>
          </p:cxnSp>
          <p:sp>
            <p:nvSpPr>
              <p:cNvPr id="141" name="Google Shape;141;p16"/>
              <p:cNvSpPr/>
              <p:nvPr/>
            </p:nvSpPr>
            <p:spPr>
              <a:xfrm>
                <a:off x="2072481"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42" name="Google Shape;142;p16"/>
          <p:cNvGrpSpPr/>
          <p:nvPr/>
        </p:nvGrpSpPr>
        <p:grpSpPr>
          <a:xfrm>
            <a:off x="3386760" y="1433725"/>
            <a:ext cx="1683000" cy="1779250"/>
            <a:chOff x="3386760" y="1433725"/>
            <a:chExt cx="1683000" cy="1779250"/>
          </a:xfrm>
        </p:grpSpPr>
        <p:sp>
          <p:nvSpPr>
            <p:cNvPr id="143" name="Google Shape;143;p16"/>
            <p:cNvSpPr/>
            <p:nvPr/>
          </p:nvSpPr>
          <p:spPr>
            <a:xfrm>
              <a:off x="3485717" y="3079475"/>
              <a:ext cx="1294800" cy="133500"/>
            </a:xfrm>
            <a:prstGeom prst="rect">
              <a:avLst/>
            </a:pr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16"/>
            <p:cNvSpPr txBox="1"/>
            <p:nvPr/>
          </p:nvSpPr>
          <p:spPr>
            <a:xfrm>
              <a:off x="3386760" y="1433725"/>
              <a:ext cx="1683000" cy="94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rgbClr val="666666"/>
                  </a:solidFill>
                  <a:latin typeface="Roboto"/>
                  <a:ea typeface="Roboto"/>
                  <a:cs typeface="Roboto"/>
                  <a:sym typeface="Roboto"/>
                </a:rPr>
                <a:t>Acceptance</a:t>
              </a:r>
              <a:br>
                <a:rPr b="1" lang="en" sz="2000">
                  <a:solidFill>
                    <a:schemeClr val="dk1"/>
                  </a:solidFill>
                  <a:latin typeface="Roboto"/>
                  <a:ea typeface="Roboto"/>
                  <a:cs typeface="Roboto"/>
                  <a:sym typeface="Roboto"/>
                </a:rPr>
              </a:br>
              <a:endParaRPr b="1" sz="800">
                <a:solidFill>
                  <a:schemeClr val="dk1"/>
                </a:solidFill>
                <a:latin typeface="Roboto"/>
                <a:ea typeface="Roboto"/>
                <a:cs typeface="Roboto"/>
                <a:sym typeface="Roboto"/>
              </a:endParaRPr>
            </a:p>
            <a:p>
              <a:pPr indent="0" lvl="0" marL="0" rtl="0" algn="l">
                <a:spcBef>
                  <a:spcPts val="0"/>
                </a:spcBef>
                <a:spcAft>
                  <a:spcPts val="1600"/>
                </a:spcAft>
                <a:buNone/>
              </a:pPr>
              <a:r>
                <a:rPr b="1" lang="en" sz="1200">
                  <a:solidFill>
                    <a:schemeClr val="dk1"/>
                  </a:solidFill>
                  <a:latin typeface="Roboto"/>
                  <a:ea typeface="Roboto"/>
                  <a:cs typeface="Roboto"/>
                  <a:sym typeface="Roboto"/>
                </a:rPr>
                <a:t>Notify </a:t>
              </a:r>
              <a:r>
                <a:rPr lang="en" sz="1200">
                  <a:solidFill>
                    <a:schemeClr val="dk1"/>
                  </a:solidFill>
                  <a:latin typeface="Roboto"/>
                  <a:ea typeface="Roboto"/>
                  <a:cs typeface="Roboto"/>
                  <a:sym typeface="Roboto"/>
                </a:rPr>
                <a:t>work has started</a:t>
              </a:r>
              <a:endParaRPr b="1" sz="2000">
                <a:latin typeface="Roboto"/>
                <a:ea typeface="Roboto"/>
                <a:cs typeface="Roboto"/>
                <a:sym typeface="Roboto"/>
              </a:endParaRPr>
            </a:p>
          </p:txBody>
        </p:sp>
        <p:grpSp>
          <p:nvGrpSpPr>
            <p:cNvPr id="145" name="Google Shape;145;p16"/>
            <p:cNvGrpSpPr/>
            <p:nvPr/>
          </p:nvGrpSpPr>
          <p:grpSpPr>
            <a:xfrm>
              <a:off x="3435870" y="2800065"/>
              <a:ext cx="92400" cy="411825"/>
              <a:chOff x="845575" y="2563700"/>
              <a:chExt cx="92400" cy="411825"/>
            </a:xfrm>
          </p:grpSpPr>
          <p:sp>
            <p:nvSpPr>
              <p:cNvPr id="146" name="Google Shape;146;p16"/>
              <p:cNvSpPr/>
              <p:nvPr/>
            </p:nvSpPr>
            <p:spPr>
              <a:xfrm>
                <a:off x="845575"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47" name="Google Shape;147;p16"/>
              <p:cNvCxnSpPr/>
              <p:nvPr/>
            </p:nvCxnSpPr>
            <p:spPr>
              <a:xfrm>
                <a:off x="891775" y="2616125"/>
                <a:ext cx="0" cy="359400"/>
              </a:xfrm>
              <a:prstGeom prst="straightConnector1">
                <a:avLst/>
              </a:prstGeom>
              <a:noFill/>
              <a:ln cap="flat" cmpd="sng" w="9525">
                <a:solidFill>
                  <a:srgbClr val="000000"/>
                </a:solidFill>
                <a:prstDash val="solid"/>
                <a:round/>
                <a:headEnd len="sm" w="sm" type="none"/>
                <a:tailEnd len="sm" w="sm" type="none"/>
              </a:ln>
            </p:spPr>
          </p:cxnSp>
        </p:grpSp>
      </p:grpSp>
      <p:grpSp>
        <p:nvGrpSpPr>
          <p:cNvPr id="148" name="Google Shape;148;p16"/>
          <p:cNvGrpSpPr/>
          <p:nvPr/>
        </p:nvGrpSpPr>
        <p:grpSpPr>
          <a:xfrm>
            <a:off x="4665200" y="3079467"/>
            <a:ext cx="1683000" cy="1790932"/>
            <a:chOff x="4665200" y="3079467"/>
            <a:chExt cx="1683000" cy="1790932"/>
          </a:xfrm>
        </p:grpSpPr>
        <p:sp>
          <p:nvSpPr>
            <p:cNvPr id="149" name="Google Shape;149;p16"/>
            <p:cNvSpPr/>
            <p:nvPr/>
          </p:nvSpPr>
          <p:spPr>
            <a:xfrm>
              <a:off x="4780421" y="3079475"/>
              <a:ext cx="1294800" cy="133500"/>
            </a:xfrm>
            <a:prstGeom prst="rect">
              <a:avLst/>
            </a:prstGeom>
            <a:solidFill>
              <a:srgbClr val="1155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0" name="Google Shape;150;p16"/>
            <p:cNvGrpSpPr/>
            <p:nvPr/>
          </p:nvGrpSpPr>
          <p:grpSpPr>
            <a:xfrm rot="10800000">
              <a:off x="4737413" y="3079467"/>
              <a:ext cx="92400" cy="411825"/>
              <a:chOff x="2070100" y="2563700"/>
              <a:chExt cx="92400" cy="411825"/>
            </a:xfrm>
          </p:grpSpPr>
          <p:cxnSp>
            <p:nvCxnSpPr>
              <p:cNvPr id="151" name="Google Shape;151;p16"/>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152" name="Google Shape;152;p16"/>
              <p:cNvSpPr/>
              <p:nvPr/>
            </p:nvSpPr>
            <p:spPr>
              <a:xfrm>
                <a:off x="2070100"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3" name="Google Shape;153;p16"/>
            <p:cNvSpPr txBox="1"/>
            <p:nvPr/>
          </p:nvSpPr>
          <p:spPr>
            <a:xfrm>
              <a:off x="4665200" y="3502999"/>
              <a:ext cx="1683000" cy="1367400"/>
            </a:xfrm>
            <a:prstGeom prst="rect">
              <a:avLst/>
            </a:prstGeom>
            <a:solidFill>
              <a:srgbClr val="FFFF00"/>
            </a:solid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2000">
                  <a:latin typeface="Roboto"/>
                  <a:ea typeface="Roboto"/>
                  <a:cs typeface="Roboto"/>
                  <a:sym typeface="Roboto"/>
                </a:rPr>
                <a:t>Tracking</a:t>
              </a:r>
              <a:br>
                <a:rPr b="1" lang="en" sz="2000">
                  <a:latin typeface="Roboto"/>
                  <a:ea typeface="Roboto"/>
                  <a:cs typeface="Roboto"/>
                  <a:sym typeface="Roboto"/>
                </a:rPr>
              </a:br>
              <a:endParaRPr b="1" sz="800">
                <a:latin typeface="Roboto"/>
                <a:ea typeface="Roboto"/>
                <a:cs typeface="Roboto"/>
                <a:sym typeface="Roboto"/>
              </a:endParaRPr>
            </a:p>
            <a:p>
              <a:pPr indent="0" lvl="0" marL="0" rtl="0" algn="l">
                <a:spcBef>
                  <a:spcPts val="0"/>
                </a:spcBef>
                <a:spcAft>
                  <a:spcPts val="1600"/>
                </a:spcAft>
                <a:buNone/>
              </a:pPr>
              <a:r>
                <a:rPr b="1" lang="en" sz="1200">
                  <a:solidFill>
                    <a:schemeClr val="dk1"/>
                  </a:solidFill>
                  <a:latin typeface="Roboto"/>
                  <a:ea typeface="Roboto"/>
                  <a:cs typeface="Roboto"/>
                  <a:sym typeface="Roboto"/>
                </a:rPr>
                <a:t>Track</a:t>
              </a:r>
              <a:r>
                <a:rPr lang="en" sz="1200">
                  <a:solidFill>
                    <a:schemeClr val="dk1"/>
                  </a:solidFill>
                  <a:latin typeface="Roboto"/>
                  <a:ea typeface="Roboto"/>
                  <a:cs typeface="Roboto"/>
                  <a:sym typeface="Roboto"/>
                </a:rPr>
                <a:t> and</a:t>
              </a:r>
              <a:br>
                <a:rPr lang="en" sz="1200">
                  <a:solidFill>
                    <a:schemeClr val="dk1"/>
                  </a:solidFill>
                  <a:latin typeface="Roboto"/>
                  <a:ea typeface="Roboto"/>
                  <a:cs typeface="Roboto"/>
                  <a:sym typeface="Roboto"/>
                </a:rPr>
              </a:br>
              <a:r>
                <a:rPr b="1" lang="en" sz="1200">
                  <a:solidFill>
                    <a:schemeClr val="dk1"/>
                  </a:solidFill>
                  <a:latin typeface="Roboto"/>
                  <a:ea typeface="Roboto"/>
                  <a:cs typeface="Roboto"/>
                  <a:sym typeface="Roboto"/>
                </a:rPr>
                <a:t>Modify </a:t>
              </a:r>
              <a:r>
                <a:rPr lang="en" sz="1200">
                  <a:solidFill>
                    <a:schemeClr val="dk1"/>
                  </a:solidFill>
                  <a:latin typeface="Roboto"/>
                  <a:ea typeface="Roboto"/>
                  <a:cs typeface="Roboto"/>
                  <a:sym typeface="Roboto"/>
                </a:rPr>
                <a:t>projects</a:t>
              </a:r>
              <a:endParaRPr b="1" sz="2000">
                <a:latin typeface="Roboto"/>
                <a:ea typeface="Roboto"/>
                <a:cs typeface="Roboto"/>
                <a:sym typeface="Roboto"/>
              </a:endParaRPr>
            </a:p>
          </p:txBody>
        </p:sp>
      </p:grpSp>
      <p:grpSp>
        <p:nvGrpSpPr>
          <p:cNvPr id="154" name="Google Shape;154;p16"/>
          <p:cNvGrpSpPr/>
          <p:nvPr/>
        </p:nvGrpSpPr>
        <p:grpSpPr>
          <a:xfrm>
            <a:off x="5978530" y="1433725"/>
            <a:ext cx="1683000" cy="1779250"/>
            <a:chOff x="5978530" y="1433725"/>
            <a:chExt cx="1683000" cy="1779250"/>
          </a:xfrm>
        </p:grpSpPr>
        <p:sp>
          <p:nvSpPr>
            <p:cNvPr id="155" name="Google Shape;155;p16"/>
            <p:cNvSpPr/>
            <p:nvPr/>
          </p:nvSpPr>
          <p:spPr>
            <a:xfrm>
              <a:off x="6075125" y="3079475"/>
              <a:ext cx="1294800" cy="1335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6" name="Google Shape;156;p16"/>
            <p:cNvGrpSpPr/>
            <p:nvPr/>
          </p:nvGrpSpPr>
          <p:grpSpPr>
            <a:xfrm>
              <a:off x="6031394" y="2800065"/>
              <a:ext cx="92400" cy="411825"/>
              <a:chOff x="845575" y="2563700"/>
              <a:chExt cx="92400" cy="411825"/>
            </a:xfrm>
          </p:grpSpPr>
          <p:cxnSp>
            <p:nvCxnSpPr>
              <p:cNvPr id="157" name="Google Shape;157;p16"/>
              <p:cNvCxnSpPr/>
              <p:nvPr/>
            </p:nvCxnSpPr>
            <p:spPr>
              <a:xfrm>
                <a:off x="891775" y="2616125"/>
                <a:ext cx="0" cy="359400"/>
              </a:xfrm>
              <a:prstGeom prst="straightConnector1">
                <a:avLst/>
              </a:prstGeom>
              <a:noFill/>
              <a:ln cap="flat" cmpd="sng" w="9525">
                <a:solidFill>
                  <a:srgbClr val="000000"/>
                </a:solidFill>
                <a:prstDash val="solid"/>
                <a:round/>
                <a:headEnd len="sm" w="sm" type="none"/>
                <a:tailEnd len="sm" w="sm" type="none"/>
              </a:ln>
            </p:spPr>
          </p:cxnSp>
          <p:sp>
            <p:nvSpPr>
              <p:cNvPr id="158" name="Google Shape;158;p16"/>
              <p:cNvSpPr/>
              <p:nvPr/>
            </p:nvSpPr>
            <p:spPr>
              <a:xfrm>
                <a:off x="845575"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9" name="Google Shape;159;p16"/>
            <p:cNvSpPr txBox="1"/>
            <p:nvPr/>
          </p:nvSpPr>
          <p:spPr>
            <a:xfrm>
              <a:off x="5978530" y="1433725"/>
              <a:ext cx="1683000" cy="94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rgbClr val="666666"/>
                  </a:solidFill>
                  <a:latin typeface="Roboto"/>
                  <a:ea typeface="Roboto"/>
                  <a:cs typeface="Roboto"/>
                  <a:sym typeface="Roboto"/>
                </a:rPr>
                <a:t>Termination</a:t>
              </a:r>
              <a:br>
                <a:rPr b="1" lang="en" sz="2000">
                  <a:solidFill>
                    <a:schemeClr val="dk1"/>
                  </a:solidFill>
                  <a:latin typeface="Roboto"/>
                  <a:ea typeface="Roboto"/>
                  <a:cs typeface="Roboto"/>
                  <a:sym typeface="Roboto"/>
                </a:rPr>
              </a:br>
              <a:endParaRPr b="1" sz="800">
                <a:solidFill>
                  <a:schemeClr val="dk1"/>
                </a:solidFill>
                <a:latin typeface="Roboto"/>
                <a:ea typeface="Roboto"/>
                <a:cs typeface="Roboto"/>
                <a:sym typeface="Roboto"/>
              </a:endParaRPr>
            </a:p>
            <a:p>
              <a:pPr indent="0" lvl="0" marL="0" rtl="0" algn="l">
                <a:spcBef>
                  <a:spcPts val="0"/>
                </a:spcBef>
                <a:spcAft>
                  <a:spcPts val="1600"/>
                </a:spcAft>
                <a:buNone/>
              </a:pPr>
              <a:r>
                <a:rPr b="1" lang="en" sz="1200">
                  <a:solidFill>
                    <a:schemeClr val="dk1"/>
                  </a:solidFill>
                  <a:latin typeface="Roboto"/>
                  <a:ea typeface="Roboto"/>
                  <a:cs typeface="Roboto"/>
                  <a:sym typeface="Roboto"/>
                </a:rPr>
                <a:t>Archive</a:t>
              </a:r>
              <a:r>
                <a:rPr lang="en" sz="1200">
                  <a:solidFill>
                    <a:schemeClr val="dk1"/>
                  </a:solidFill>
                  <a:latin typeface="Roboto"/>
                  <a:ea typeface="Roboto"/>
                  <a:cs typeface="Roboto"/>
                  <a:sym typeface="Roboto"/>
                </a:rPr>
                <a:t> projects</a:t>
              </a:r>
              <a:endParaRPr sz="2000">
                <a:latin typeface="Roboto"/>
                <a:ea typeface="Roboto"/>
                <a:cs typeface="Roboto"/>
                <a:sym typeface="Roboto"/>
              </a:endParaRPr>
            </a:p>
          </p:txBody>
        </p:sp>
      </p:grpSp>
      <p:grpSp>
        <p:nvGrpSpPr>
          <p:cNvPr id="160" name="Google Shape;160;p16"/>
          <p:cNvGrpSpPr/>
          <p:nvPr/>
        </p:nvGrpSpPr>
        <p:grpSpPr>
          <a:xfrm>
            <a:off x="7256975" y="3079467"/>
            <a:ext cx="1889462" cy="1790933"/>
            <a:chOff x="7256975" y="3079467"/>
            <a:chExt cx="1889462" cy="1790933"/>
          </a:xfrm>
        </p:grpSpPr>
        <p:sp>
          <p:nvSpPr>
            <p:cNvPr id="161" name="Google Shape;161;p16"/>
            <p:cNvSpPr/>
            <p:nvPr/>
          </p:nvSpPr>
          <p:spPr>
            <a:xfrm>
              <a:off x="7369837" y="3079475"/>
              <a:ext cx="1776600" cy="1335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2" name="Google Shape;162;p16"/>
            <p:cNvGrpSpPr/>
            <p:nvPr/>
          </p:nvGrpSpPr>
          <p:grpSpPr>
            <a:xfrm rot="10800000">
              <a:off x="7328221" y="3079467"/>
              <a:ext cx="92400" cy="411825"/>
              <a:chOff x="2070100" y="2563700"/>
              <a:chExt cx="92400" cy="411825"/>
            </a:xfrm>
          </p:grpSpPr>
          <p:cxnSp>
            <p:nvCxnSpPr>
              <p:cNvPr id="163" name="Google Shape;163;p16"/>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164" name="Google Shape;164;p16"/>
              <p:cNvSpPr/>
              <p:nvPr/>
            </p:nvSpPr>
            <p:spPr>
              <a:xfrm>
                <a:off x="2070100"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5" name="Google Shape;165;p16"/>
            <p:cNvSpPr txBox="1"/>
            <p:nvPr/>
          </p:nvSpPr>
          <p:spPr>
            <a:xfrm>
              <a:off x="7256975" y="3503000"/>
              <a:ext cx="1315200" cy="136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rgbClr val="666666"/>
                  </a:solidFill>
                  <a:latin typeface="Roboto"/>
                  <a:ea typeface="Roboto"/>
                  <a:cs typeface="Roboto"/>
                  <a:sym typeface="Roboto"/>
                </a:rPr>
                <a:t>Reporting</a:t>
              </a:r>
              <a:br>
                <a:rPr b="1" lang="en" sz="2000">
                  <a:solidFill>
                    <a:schemeClr val="dk1"/>
                  </a:solidFill>
                  <a:latin typeface="Roboto"/>
                  <a:ea typeface="Roboto"/>
                  <a:cs typeface="Roboto"/>
                  <a:sym typeface="Roboto"/>
                </a:rPr>
              </a:br>
              <a:endParaRPr b="1" sz="800">
                <a:solidFill>
                  <a:schemeClr val="dk1"/>
                </a:solidFill>
                <a:latin typeface="Roboto"/>
                <a:ea typeface="Roboto"/>
                <a:cs typeface="Roboto"/>
                <a:sym typeface="Roboto"/>
              </a:endParaRPr>
            </a:p>
            <a:p>
              <a:pPr indent="0" lvl="0" marL="0" rtl="0" algn="l">
                <a:spcBef>
                  <a:spcPts val="0"/>
                </a:spcBef>
                <a:spcAft>
                  <a:spcPts val="1600"/>
                </a:spcAft>
                <a:buNone/>
              </a:pPr>
              <a:r>
                <a:rPr b="1" lang="en" sz="1200">
                  <a:solidFill>
                    <a:schemeClr val="dk1"/>
                  </a:solidFill>
                  <a:latin typeface="Roboto"/>
                  <a:ea typeface="Roboto"/>
                  <a:cs typeface="Roboto"/>
                  <a:sym typeface="Roboto"/>
                </a:rPr>
                <a:t>Distribute </a:t>
              </a:r>
              <a:r>
                <a:rPr lang="en" sz="1200">
                  <a:solidFill>
                    <a:schemeClr val="dk1"/>
                  </a:solidFill>
                  <a:latin typeface="Roboto"/>
                  <a:ea typeface="Roboto"/>
                  <a:cs typeface="Roboto"/>
                  <a:sym typeface="Roboto"/>
                </a:rPr>
                <a:t>information to management and public</a:t>
              </a:r>
              <a:endParaRPr b="1" sz="2000">
                <a:latin typeface="Roboto"/>
                <a:ea typeface="Roboto"/>
                <a:cs typeface="Roboto"/>
                <a:sym typeface="Roboto"/>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9" name="Shape 169"/>
        <p:cNvGrpSpPr/>
        <p:nvPr/>
      </p:nvGrpSpPr>
      <p:grpSpPr>
        <a:xfrm>
          <a:off x="0" y="0"/>
          <a:ext cx="0" cy="0"/>
          <a:chOff x="0" y="0"/>
          <a:chExt cx="0" cy="0"/>
        </a:xfrm>
      </p:grpSpPr>
      <p:sp>
        <p:nvSpPr>
          <p:cNvPr id="170" name="Google Shape;170;p17"/>
          <p:cNvSpPr txBox="1"/>
          <p:nvPr>
            <p:ph type="title"/>
          </p:nvPr>
        </p:nvSpPr>
        <p:spPr>
          <a:xfrm>
            <a:off x="0" y="0"/>
            <a:ext cx="9144000" cy="572700"/>
          </a:xfrm>
          <a:prstGeom prst="rect">
            <a:avLst/>
          </a:prstGeom>
          <a:solidFill>
            <a:srgbClr val="0B5394"/>
          </a:solidFill>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rgbClr val="FFFFFF"/>
                </a:solidFill>
                <a:latin typeface="Roboto"/>
                <a:ea typeface="Roboto"/>
                <a:cs typeface="Roboto"/>
                <a:sym typeface="Roboto"/>
              </a:rPr>
              <a:t>Business Goals</a:t>
            </a:r>
            <a:endParaRPr b="1">
              <a:solidFill>
                <a:srgbClr val="FFFFFF"/>
              </a:solidFill>
              <a:latin typeface="Roboto"/>
              <a:ea typeface="Roboto"/>
              <a:cs typeface="Roboto"/>
              <a:sym typeface="Roboto"/>
            </a:endParaRPr>
          </a:p>
        </p:txBody>
      </p:sp>
      <p:sp>
        <p:nvSpPr>
          <p:cNvPr id="171" name="Google Shape;171;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72" name="Google Shape;172;p17"/>
          <p:cNvPicPr preferRelativeResize="0"/>
          <p:nvPr/>
        </p:nvPicPr>
        <p:blipFill>
          <a:blip r:embed="rId3">
            <a:alphaModFix/>
          </a:blip>
          <a:stretch>
            <a:fillRect/>
          </a:stretch>
        </p:blipFill>
        <p:spPr>
          <a:xfrm>
            <a:off x="6056275" y="3073925"/>
            <a:ext cx="2714625" cy="2028825"/>
          </a:xfrm>
          <a:prstGeom prst="rect">
            <a:avLst/>
          </a:prstGeom>
          <a:noFill/>
          <a:ln>
            <a:noFill/>
          </a:ln>
        </p:spPr>
      </p:pic>
      <p:pic>
        <p:nvPicPr>
          <p:cNvPr id="173" name="Google Shape;173;p17"/>
          <p:cNvPicPr preferRelativeResize="0"/>
          <p:nvPr/>
        </p:nvPicPr>
        <p:blipFill>
          <a:blip r:embed="rId4">
            <a:alphaModFix/>
          </a:blip>
          <a:stretch>
            <a:fillRect/>
          </a:stretch>
        </p:blipFill>
        <p:spPr>
          <a:xfrm>
            <a:off x="3775" y="3073925"/>
            <a:ext cx="2714625" cy="1749427"/>
          </a:xfrm>
          <a:prstGeom prst="rect">
            <a:avLst/>
          </a:prstGeom>
          <a:noFill/>
          <a:ln>
            <a:noFill/>
          </a:ln>
        </p:spPr>
      </p:pic>
      <p:sp>
        <p:nvSpPr>
          <p:cNvPr id="174" name="Google Shape;174;p17"/>
          <p:cNvSpPr txBox="1"/>
          <p:nvPr/>
        </p:nvSpPr>
        <p:spPr>
          <a:xfrm>
            <a:off x="2732025" y="1158275"/>
            <a:ext cx="1521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t>All in One</a:t>
            </a:r>
            <a:endParaRPr sz="2400"/>
          </a:p>
        </p:txBody>
      </p:sp>
      <p:sp>
        <p:nvSpPr>
          <p:cNvPr id="175" name="Google Shape;175;p17"/>
          <p:cNvSpPr txBox="1"/>
          <p:nvPr/>
        </p:nvSpPr>
        <p:spPr>
          <a:xfrm>
            <a:off x="2807925" y="3662275"/>
            <a:ext cx="13698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t>Validate</a:t>
            </a:r>
            <a:endParaRPr sz="2400"/>
          </a:p>
        </p:txBody>
      </p:sp>
      <p:sp>
        <p:nvSpPr>
          <p:cNvPr id="176" name="Google Shape;176;p17"/>
          <p:cNvSpPr txBox="1"/>
          <p:nvPr/>
        </p:nvSpPr>
        <p:spPr>
          <a:xfrm>
            <a:off x="4572000" y="1158275"/>
            <a:ext cx="18720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t>Faster Entry</a:t>
            </a:r>
            <a:endParaRPr sz="2400"/>
          </a:p>
        </p:txBody>
      </p:sp>
      <p:sp>
        <p:nvSpPr>
          <p:cNvPr id="177" name="Google Shape;177;p17"/>
          <p:cNvSpPr txBox="1"/>
          <p:nvPr/>
        </p:nvSpPr>
        <p:spPr>
          <a:xfrm>
            <a:off x="4572000" y="3543913"/>
            <a:ext cx="1763400" cy="61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t>Speed Up Operations</a:t>
            </a:r>
            <a:endParaRPr sz="2400"/>
          </a:p>
        </p:txBody>
      </p:sp>
      <p:pic>
        <p:nvPicPr>
          <p:cNvPr id="178" name="Google Shape;178;p17"/>
          <p:cNvPicPr preferRelativeResize="0"/>
          <p:nvPr/>
        </p:nvPicPr>
        <p:blipFill>
          <a:blip r:embed="rId5">
            <a:alphaModFix/>
          </a:blip>
          <a:stretch>
            <a:fillRect/>
          </a:stretch>
        </p:blipFill>
        <p:spPr>
          <a:xfrm>
            <a:off x="48999" y="645425"/>
            <a:ext cx="2624150" cy="2159000"/>
          </a:xfrm>
          <a:prstGeom prst="rect">
            <a:avLst/>
          </a:prstGeom>
          <a:noFill/>
          <a:ln>
            <a:noFill/>
          </a:ln>
        </p:spPr>
      </p:pic>
      <p:pic>
        <p:nvPicPr>
          <p:cNvPr id="179" name="Google Shape;179;p17"/>
          <p:cNvPicPr preferRelativeResize="0"/>
          <p:nvPr/>
        </p:nvPicPr>
        <p:blipFill rotWithShape="1">
          <a:blip r:embed="rId6">
            <a:alphaModFix/>
          </a:blip>
          <a:srcRect b="0" l="6911" r="9307" t="0"/>
          <a:stretch/>
        </p:blipFill>
        <p:spPr>
          <a:xfrm>
            <a:off x="131913" y="725100"/>
            <a:ext cx="2458327" cy="1562000"/>
          </a:xfrm>
          <a:prstGeom prst="rect">
            <a:avLst/>
          </a:prstGeom>
          <a:noFill/>
          <a:ln>
            <a:noFill/>
          </a:ln>
        </p:spPr>
      </p:pic>
      <p:pic>
        <p:nvPicPr>
          <p:cNvPr id="180" name="Google Shape;180;p17"/>
          <p:cNvPicPr preferRelativeResize="0"/>
          <p:nvPr/>
        </p:nvPicPr>
        <p:blipFill>
          <a:blip r:embed="rId7">
            <a:alphaModFix/>
          </a:blip>
          <a:stretch>
            <a:fillRect/>
          </a:stretch>
        </p:blipFill>
        <p:spPr>
          <a:xfrm>
            <a:off x="6482425" y="1064848"/>
            <a:ext cx="2491200" cy="12222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4" name="Shape 184"/>
        <p:cNvGrpSpPr/>
        <p:nvPr/>
      </p:nvGrpSpPr>
      <p:grpSpPr>
        <a:xfrm>
          <a:off x="0" y="0"/>
          <a:ext cx="0" cy="0"/>
          <a:chOff x="0" y="0"/>
          <a:chExt cx="0" cy="0"/>
        </a:xfrm>
      </p:grpSpPr>
      <p:sp>
        <p:nvSpPr>
          <p:cNvPr id="185" name="Google Shape;185;p18"/>
          <p:cNvSpPr txBox="1"/>
          <p:nvPr>
            <p:ph type="title"/>
          </p:nvPr>
        </p:nvSpPr>
        <p:spPr>
          <a:xfrm>
            <a:off x="0" y="0"/>
            <a:ext cx="9144000" cy="572700"/>
          </a:xfrm>
          <a:prstGeom prst="rect">
            <a:avLst/>
          </a:prstGeom>
          <a:solidFill>
            <a:srgbClr val="999999"/>
          </a:solidFill>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rgbClr val="FFFFFF"/>
                </a:solidFill>
                <a:latin typeface="Roboto"/>
                <a:ea typeface="Roboto"/>
                <a:cs typeface="Roboto"/>
                <a:sym typeface="Roboto"/>
              </a:rPr>
              <a:t>Solution - “Summit”</a:t>
            </a:r>
            <a:endParaRPr b="1">
              <a:solidFill>
                <a:srgbClr val="FFFFFF"/>
              </a:solidFill>
              <a:latin typeface="Roboto"/>
              <a:ea typeface="Roboto"/>
              <a:cs typeface="Roboto"/>
              <a:sym typeface="Roboto"/>
            </a:endParaRPr>
          </a:p>
          <a:p>
            <a:pPr indent="0" lvl="0" marL="0" rtl="0" algn="l">
              <a:spcBef>
                <a:spcPts val="0"/>
              </a:spcBef>
              <a:spcAft>
                <a:spcPts val="0"/>
              </a:spcAft>
              <a:buNone/>
            </a:pPr>
            <a:r>
              <a:t/>
            </a:r>
            <a:endParaRPr>
              <a:solidFill>
                <a:srgbClr val="FFFFFF"/>
              </a:solidFill>
            </a:endParaRPr>
          </a:p>
        </p:txBody>
      </p:sp>
      <p:sp>
        <p:nvSpPr>
          <p:cNvPr id="186" name="Google Shape;186;p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87" name="Google Shape;187;p18"/>
          <p:cNvPicPr preferRelativeResize="0"/>
          <p:nvPr/>
        </p:nvPicPr>
        <p:blipFill>
          <a:blip r:embed="rId3">
            <a:alphaModFix/>
          </a:blip>
          <a:stretch>
            <a:fillRect/>
          </a:stretch>
        </p:blipFill>
        <p:spPr>
          <a:xfrm>
            <a:off x="0" y="572700"/>
            <a:ext cx="8841204" cy="44841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1" name="Shape 191"/>
        <p:cNvGrpSpPr/>
        <p:nvPr/>
      </p:nvGrpSpPr>
      <p:grpSpPr>
        <a:xfrm>
          <a:off x="0" y="0"/>
          <a:ext cx="0" cy="0"/>
          <a:chOff x="0" y="0"/>
          <a:chExt cx="0" cy="0"/>
        </a:xfrm>
      </p:grpSpPr>
      <p:sp>
        <p:nvSpPr>
          <p:cNvPr id="192" name="Google Shape;192;p19"/>
          <p:cNvSpPr txBox="1"/>
          <p:nvPr>
            <p:ph type="title"/>
          </p:nvPr>
        </p:nvSpPr>
        <p:spPr>
          <a:xfrm>
            <a:off x="0" y="0"/>
            <a:ext cx="9144000" cy="572700"/>
          </a:xfrm>
          <a:prstGeom prst="rect">
            <a:avLst/>
          </a:prstGeom>
          <a:solidFill>
            <a:srgbClr val="7F6000"/>
          </a:solidFill>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rgbClr val="FFFFFF"/>
                </a:solidFill>
                <a:latin typeface="Roboto"/>
                <a:ea typeface="Roboto"/>
                <a:cs typeface="Roboto"/>
                <a:sym typeface="Roboto"/>
              </a:rPr>
              <a:t>Key Requirements</a:t>
            </a:r>
            <a:endParaRPr b="1">
              <a:solidFill>
                <a:srgbClr val="FFFFFF"/>
              </a:solidFill>
              <a:latin typeface="Roboto"/>
              <a:ea typeface="Roboto"/>
              <a:cs typeface="Roboto"/>
              <a:sym typeface="Roboto"/>
            </a:endParaRPr>
          </a:p>
          <a:p>
            <a:pPr indent="0" lvl="0" marL="0" rtl="0" algn="l">
              <a:spcBef>
                <a:spcPts val="0"/>
              </a:spcBef>
              <a:spcAft>
                <a:spcPts val="0"/>
              </a:spcAft>
              <a:buNone/>
            </a:pPr>
            <a:r>
              <a:t/>
            </a:r>
            <a:endParaRPr>
              <a:solidFill>
                <a:srgbClr val="FFFFFF"/>
              </a:solidFill>
            </a:endParaRPr>
          </a:p>
        </p:txBody>
      </p:sp>
      <p:sp>
        <p:nvSpPr>
          <p:cNvPr id="193" name="Google Shape;193;p19"/>
          <p:cNvSpPr txBox="1"/>
          <p:nvPr>
            <p:ph idx="1" type="body"/>
          </p:nvPr>
        </p:nvSpPr>
        <p:spPr>
          <a:xfrm>
            <a:off x="780225" y="842800"/>
            <a:ext cx="8052300" cy="4110900"/>
          </a:xfrm>
          <a:prstGeom prst="rect">
            <a:avLst/>
          </a:prstGeom>
        </p:spPr>
        <p:txBody>
          <a:bodyPr anchorCtr="0" anchor="t" bIns="91425" lIns="91425" spcFirstLastPara="1" rIns="91425" wrap="square" tIns="91425">
            <a:noAutofit/>
          </a:bodyPr>
          <a:lstStyle/>
          <a:p>
            <a:pPr indent="-381000" lvl="0" marL="457200" rtl="0" algn="l">
              <a:lnSpc>
                <a:spcPct val="150000"/>
              </a:lnSpc>
              <a:spcBef>
                <a:spcPts val="1000"/>
              </a:spcBef>
              <a:spcAft>
                <a:spcPts val="0"/>
              </a:spcAft>
              <a:buClr>
                <a:srgbClr val="595959"/>
              </a:buClr>
              <a:buSzPts val="2400"/>
              <a:buFont typeface="Roboto"/>
              <a:buChar char="●"/>
            </a:pPr>
            <a:r>
              <a:rPr lang="en" sz="2400">
                <a:solidFill>
                  <a:srgbClr val="595959"/>
                </a:solidFill>
                <a:highlight>
                  <a:schemeClr val="lt1"/>
                </a:highlight>
                <a:latin typeface="Roboto"/>
                <a:ea typeface="Roboto"/>
                <a:cs typeface="Roboto"/>
                <a:sym typeface="Roboto"/>
              </a:rPr>
              <a:t>Track and modify projects</a:t>
            </a:r>
            <a:endParaRPr sz="2400">
              <a:solidFill>
                <a:srgbClr val="595959"/>
              </a:solidFill>
              <a:highlight>
                <a:schemeClr val="lt1"/>
              </a:highlight>
              <a:latin typeface="Roboto"/>
              <a:ea typeface="Roboto"/>
              <a:cs typeface="Roboto"/>
              <a:sym typeface="Roboto"/>
            </a:endParaRPr>
          </a:p>
          <a:p>
            <a:pPr indent="-381000" lvl="0" marL="457200" rtl="0" algn="l">
              <a:lnSpc>
                <a:spcPct val="150000"/>
              </a:lnSpc>
              <a:spcBef>
                <a:spcPts val="0"/>
              </a:spcBef>
              <a:spcAft>
                <a:spcPts val="0"/>
              </a:spcAft>
              <a:buClr>
                <a:srgbClr val="595959"/>
              </a:buClr>
              <a:buSzPts val="2400"/>
              <a:buFont typeface="Roboto"/>
              <a:buChar char="●"/>
            </a:pPr>
            <a:r>
              <a:rPr lang="en" sz="2400">
                <a:solidFill>
                  <a:srgbClr val="595959"/>
                </a:solidFill>
                <a:highlight>
                  <a:schemeClr val="lt1"/>
                </a:highlight>
                <a:latin typeface="Roboto"/>
                <a:ea typeface="Roboto"/>
                <a:cs typeface="Roboto"/>
                <a:sym typeface="Roboto"/>
              </a:rPr>
              <a:t>N</a:t>
            </a:r>
            <a:r>
              <a:rPr lang="en" sz="2400">
                <a:solidFill>
                  <a:srgbClr val="595959"/>
                </a:solidFill>
                <a:highlight>
                  <a:schemeClr val="lt1"/>
                </a:highlight>
                <a:latin typeface="Roboto"/>
                <a:ea typeface="Roboto"/>
                <a:cs typeface="Roboto"/>
                <a:sym typeface="Roboto"/>
              </a:rPr>
              <a:t>otified of project deadlines</a:t>
            </a:r>
            <a:endParaRPr sz="2400">
              <a:solidFill>
                <a:srgbClr val="595959"/>
              </a:solidFill>
              <a:highlight>
                <a:schemeClr val="lt1"/>
              </a:highlight>
              <a:latin typeface="Roboto"/>
              <a:ea typeface="Roboto"/>
              <a:cs typeface="Roboto"/>
              <a:sym typeface="Roboto"/>
            </a:endParaRPr>
          </a:p>
          <a:p>
            <a:pPr indent="-381000" lvl="0" marL="457200" rtl="0" algn="l">
              <a:lnSpc>
                <a:spcPct val="150000"/>
              </a:lnSpc>
              <a:spcBef>
                <a:spcPts val="0"/>
              </a:spcBef>
              <a:spcAft>
                <a:spcPts val="0"/>
              </a:spcAft>
              <a:buClr>
                <a:srgbClr val="595959"/>
              </a:buClr>
              <a:buSzPts val="2400"/>
              <a:buFont typeface="Roboto"/>
              <a:buChar char="●"/>
            </a:pPr>
            <a:r>
              <a:rPr lang="en" sz="2400">
                <a:solidFill>
                  <a:srgbClr val="595959"/>
                </a:solidFill>
                <a:highlight>
                  <a:schemeClr val="lt1"/>
                </a:highlight>
                <a:latin typeface="Roboto"/>
                <a:ea typeface="Roboto"/>
                <a:cs typeface="Roboto"/>
                <a:sym typeface="Roboto"/>
              </a:rPr>
              <a:t>Ensure correct data</a:t>
            </a:r>
            <a:endParaRPr sz="2400">
              <a:solidFill>
                <a:srgbClr val="595959"/>
              </a:solidFill>
              <a:highlight>
                <a:schemeClr val="lt1"/>
              </a:highlight>
              <a:latin typeface="Roboto"/>
              <a:ea typeface="Roboto"/>
              <a:cs typeface="Roboto"/>
              <a:sym typeface="Roboto"/>
            </a:endParaRPr>
          </a:p>
          <a:p>
            <a:pPr indent="-381000" lvl="0" marL="457200" rtl="0" algn="l">
              <a:lnSpc>
                <a:spcPct val="150000"/>
              </a:lnSpc>
              <a:spcBef>
                <a:spcPts val="0"/>
              </a:spcBef>
              <a:spcAft>
                <a:spcPts val="0"/>
              </a:spcAft>
              <a:buClr>
                <a:srgbClr val="595959"/>
              </a:buClr>
              <a:buSzPts val="2400"/>
              <a:buFont typeface="Roboto"/>
              <a:buChar char="●"/>
            </a:pPr>
            <a:r>
              <a:rPr lang="en" sz="2400">
                <a:solidFill>
                  <a:srgbClr val="595959"/>
                </a:solidFill>
                <a:highlight>
                  <a:schemeClr val="lt1"/>
                </a:highlight>
                <a:latin typeface="Roboto"/>
                <a:ea typeface="Roboto"/>
                <a:cs typeface="Roboto"/>
                <a:sym typeface="Roboto"/>
              </a:rPr>
              <a:t>A</a:t>
            </a:r>
            <a:r>
              <a:rPr lang="en" sz="2400">
                <a:solidFill>
                  <a:srgbClr val="595959"/>
                </a:solidFill>
                <a:highlight>
                  <a:schemeClr val="lt1"/>
                </a:highlight>
                <a:latin typeface="Roboto"/>
                <a:ea typeface="Roboto"/>
                <a:cs typeface="Roboto"/>
                <a:sym typeface="Roboto"/>
              </a:rPr>
              <a:t>utofill from a document</a:t>
            </a:r>
            <a:endParaRPr sz="2400">
              <a:solidFill>
                <a:srgbClr val="595959"/>
              </a:solidFill>
              <a:highlight>
                <a:schemeClr val="lt1"/>
              </a:highlight>
              <a:latin typeface="Roboto"/>
              <a:ea typeface="Roboto"/>
              <a:cs typeface="Roboto"/>
              <a:sym typeface="Roboto"/>
            </a:endParaRPr>
          </a:p>
          <a:p>
            <a:pPr indent="-381000" lvl="0" marL="457200" rtl="0" algn="l">
              <a:lnSpc>
                <a:spcPct val="150000"/>
              </a:lnSpc>
              <a:spcBef>
                <a:spcPts val="0"/>
              </a:spcBef>
              <a:spcAft>
                <a:spcPts val="0"/>
              </a:spcAft>
              <a:buClr>
                <a:srgbClr val="595959"/>
              </a:buClr>
              <a:buSzPts val="2400"/>
              <a:buFont typeface="Roboto"/>
              <a:buChar char="●"/>
            </a:pPr>
            <a:r>
              <a:rPr lang="en" sz="2400">
                <a:solidFill>
                  <a:srgbClr val="595959"/>
                </a:solidFill>
                <a:highlight>
                  <a:schemeClr val="lt1"/>
                </a:highlight>
                <a:latin typeface="Roboto"/>
                <a:ea typeface="Roboto"/>
                <a:cs typeface="Roboto"/>
                <a:sym typeface="Roboto"/>
              </a:rPr>
              <a:t>Export data from searches</a:t>
            </a:r>
            <a:endParaRPr sz="2400">
              <a:solidFill>
                <a:srgbClr val="595959"/>
              </a:solidFill>
              <a:highlight>
                <a:schemeClr val="lt1"/>
              </a:highlight>
              <a:latin typeface="Roboto"/>
              <a:ea typeface="Roboto"/>
              <a:cs typeface="Roboto"/>
              <a:sym typeface="Roboto"/>
            </a:endParaRPr>
          </a:p>
          <a:p>
            <a:pPr indent="-381000" lvl="0" marL="457200" rtl="0" algn="l">
              <a:lnSpc>
                <a:spcPct val="150000"/>
              </a:lnSpc>
              <a:spcBef>
                <a:spcPts val="0"/>
              </a:spcBef>
              <a:spcAft>
                <a:spcPts val="0"/>
              </a:spcAft>
              <a:buClr>
                <a:srgbClr val="595959"/>
              </a:buClr>
              <a:buSzPts val="2400"/>
              <a:buFont typeface="Roboto"/>
              <a:buChar char="●"/>
            </a:pPr>
            <a:r>
              <a:rPr lang="en" sz="2400">
                <a:solidFill>
                  <a:srgbClr val="595959"/>
                </a:solidFill>
                <a:highlight>
                  <a:schemeClr val="lt1"/>
                </a:highlight>
                <a:latin typeface="Roboto"/>
                <a:ea typeface="Roboto"/>
                <a:cs typeface="Roboto"/>
                <a:sym typeface="Roboto"/>
              </a:rPr>
              <a:t>Public searching through projects</a:t>
            </a:r>
            <a:endParaRPr sz="2400">
              <a:solidFill>
                <a:srgbClr val="595959"/>
              </a:solidFill>
              <a:highlight>
                <a:schemeClr val="lt1"/>
              </a:highlight>
              <a:latin typeface="Roboto"/>
              <a:ea typeface="Roboto"/>
              <a:cs typeface="Roboto"/>
              <a:sym typeface="Roboto"/>
            </a:endParaRPr>
          </a:p>
        </p:txBody>
      </p:sp>
      <p:sp>
        <p:nvSpPr>
          <p:cNvPr id="194" name="Google Shape;194;p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8" name="Shape 198"/>
        <p:cNvGrpSpPr/>
        <p:nvPr/>
      </p:nvGrpSpPr>
      <p:grpSpPr>
        <a:xfrm>
          <a:off x="0" y="0"/>
          <a:ext cx="0" cy="0"/>
          <a:chOff x="0" y="0"/>
          <a:chExt cx="0" cy="0"/>
        </a:xfrm>
      </p:grpSpPr>
      <p:sp>
        <p:nvSpPr>
          <p:cNvPr id="199" name="Google Shape;199;p20"/>
          <p:cNvSpPr txBox="1"/>
          <p:nvPr>
            <p:ph type="title"/>
          </p:nvPr>
        </p:nvSpPr>
        <p:spPr>
          <a:xfrm>
            <a:off x="0" y="0"/>
            <a:ext cx="9144000" cy="572700"/>
          </a:xfrm>
          <a:prstGeom prst="rect">
            <a:avLst/>
          </a:prstGeom>
          <a:solidFill>
            <a:srgbClr val="6D9EEB"/>
          </a:solidFill>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rgbClr val="FFFFFF"/>
                </a:solidFill>
                <a:latin typeface="Roboto"/>
                <a:ea typeface="Roboto"/>
                <a:cs typeface="Roboto"/>
                <a:sym typeface="Roboto"/>
              </a:rPr>
              <a:t>Solution System Diagram</a:t>
            </a:r>
            <a:endParaRPr b="1">
              <a:solidFill>
                <a:srgbClr val="FFFFFF"/>
              </a:solidFill>
              <a:latin typeface="Roboto"/>
              <a:ea typeface="Roboto"/>
              <a:cs typeface="Roboto"/>
              <a:sym typeface="Roboto"/>
            </a:endParaRPr>
          </a:p>
          <a:p>
            <a:pPr indent="0" lvl="0" marL="0" rtl="0" algn="l">
              <a:spcBef>
                <a:spcPts val="0"/>
              </a:spcBef>
              <a:spcAft>
                <a:spcPts val="0"/>
              </a:spcAft>
              <a:buNone/>
            </a:pPr>
            <a:r>
              <a:t/>
            </a:r>
            <a:endParaRPr>
              <a:solidFill>
                <a:srgbClr val="FFFFFF"/>
              </a:solidFill>
            </a:endParaRPr>
          </a:p>
        </p:txBody>
      </p:sp>
      <p:sp>
        <p:nvSpPr>
          <p:cNvPr id="200" name="Google Shape;200;p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01" name="Google Shape;201;p20"/>
          <p:cNvPicPr preferRelativeResize="0"/>
          <p:nvPr/>
        </p:nvPicPr>
        <p:blipFill>
          <a:blip r:embed="rId3">
            <a:alphaModFix/>
          </a:blip>
          <a:stretch>
            <a:fillRect/>
          </a:stretch>
        </p:blipFill>
        <p:spPr>
          <a:xfrm>
            <a:off x="1615525" y="593300"/>
            <a:ext cx="4714650" cy="446352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5" name="Shape 205"/>
        <p:cNvGrpSpPr/>
        <p:nvPr/>
      </p:nvGrpSpPr>
      <p:grpSpPr>
        <a:xfrm>
          <a:off x="0" y="0"/>
          <a:ext cx="0" cy="0"/>
          <a:chOff x="0" y="0"/>
          <a:chExt cx="0" cy="0"/>
        </a:xfrm>
      </p:grpSpPr>
      <p:sp>
        <p:nvSpPr>
          <p:cNvPr id="206" name="Google Shape;206;p21"/>
          <p:cNvSpPr txBox="1"/>
          <p:nvPr>
            <p:ph type="title"/>
          </p:nvPr>
        </p:nvSpPr>
        <p:spPr>
          <a:xfrm>
            <a:off x="0" y="0"/>
            <a:ext cx="9144000" cy="572700"/>
          </a:xfrm>
          <a:prstGeom prst="rect">
            <a:avLst/>
          </a:prstGeom>
          <a:solidFill>
            <a:srgbClr val="6D9EEB"/>
          </a:solidFill>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Roboto"/>
                <a:ea typeface="Roboto"/>
                <a:cs typeface="Roboto"/>
                <a:sym typeface="Roboto"/>
              </a:rPr>
              <a:t>Modular App Design</a:t>
            </a:r>
            <a:endParaRPr>
              <a:solidFill>
                <a:srgbClr val="FFFFFF"/>
              </a:solidFill>
            </a:endParaRPr>
          </a:p>
        </p:txBody>
      </p:sp>
      <p:sp>
        <p:nvSpPr>
          <p:cNvPr id="207" name="Google Shape;207;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08" name="Google Shape;208;p21"/>
          <p:cNvPicPr preferRelativeResize="0"/>
          <p:nvPr/>
        </p:nvPicPr>
        <p:blipFill rotWithShape="1">
          <a:blip r:embed="rId3">
            <a:alphaModFix/>
          </a:blip>
          <a:srcRect b="9" l="0" r="0" t="9"/>
          <a:stretch/>
        </p:blipFill>
        <p:spPr>
          <a:xfrm>
            <a:off x="778475" y="1301422"/>
            <a:ext cx="7587051" cy="2782175"/>
          </a:xfrm>
          <a:prstGeom prst="rect">
            <a:avLst/>
          </a:prstGeom>
          <a:noFill/>
          <a:ln>
            <a:noFill/>
          </a:ln>
        </p:spPr>
      </p:pic>
      <p:sp>
        <p:nvSpPr>
          <p:cNvPr id="209" name="Google Shape;209;p21"/>
          <p:cNvSpPr txBox="1"/>
          <p:nvPr/>
        </p:nvSpPr>
        <p:spPr>
          <a:xfrm>
            <a:off x="778475" y="4443725"/>
            <a:ext cx="7587000" cy="474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aseline="30000" lang="en" sz="2400">
                <a:latin typeface="Roboto"/>
                <a:ea typeface="Roboto"/>
                <a:cs typeface="Roboto"/>
                <a:sym typeface="Roboto"/>
              </a:rPr>
              <a:t>Each app is connected via Python imports and URL configurations</a:t>
            </a:r>
            <a:endParaRPr baseline="30000" sz="2400">
              <a:latin typeface="Roboto"/>
              <a:ea typeface="Roboto"/>
              <a:cs typeface="Roboto"/>
              <a:sym typeface="Roboto"/>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